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58" r:id="rId6"/>
    <p:sldId id="311" r:id="rId7"/>
    <p:sldId id="262" r:id="rId8"/>
    <p:sldId id="307" r:id="rId9"/>
    <p:sldId id="310" r:id="rId10"/>
    <p:sldId id="301" r:id="rId11"/>
    <p:sldId id="30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AB199-E689-47D2-B665-1AA75A768B58}" v="4" dt="2024-06-28T20:36:07.1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elle Powell - Headteacher" userId="29a297e0-ea84-4f3e-8a51-b0af96198abb" providerId="ADAL" clId="{26DAB199-E689-47D2-B665-1AA75A768B58}"/>
    <pc:docChg chg="custSel modSld">
      <pc:chgData name="Michelle Powell - Headteacher" userId="29a297e0-ea84-4f3e-8a51-b0af96198abb" providerId="ADAL" clId="{26DAB199-E689-47D2-B665-1AA75A768B58}" dt="2024-07-14T16:08:02.374" v="178" actId="20577"/>
      <pc:docMkLst>
        <pc:docMk/>
      </pc:docMkLst>
      <pc:sldChg chg="modSp mod">
        <pc:chgData name="Michelle Powell - Headteacher" userId="29a297e0-ea84-4f3e-8a51-b0af96198abb" providerId="ADAL" clId="{26DAB199-E689-47D2-B665-1AA75A768B58}" dt="2024-05-30T14:14:32.207" v="17" actId="20577"/>
        <pc:sldMkLst>
          <pc:docMk/>
          <pc:sldMk cId="618701382" sldId="256"/>
        </pc:sldMkLst>
        <pc:spChg chg="mod">
          <ac:chgData name="Michelle Powell - Headteacher" userId="29a297e0-ea84-4f3e-8a51-b0af96198abb" providerId="ADAL" clId="{26DAB199-E689-47D2-B665-1AA75A768B58}" dt="2024-05-30T14:14:32.207" v="17" actId="20577"/>
          <ac:spMkLst>
            <pc:docMk/>
            <pc:sldMk cId="618701382" sldId="256"/>
            <ac:spMk id="5" creationId="{9A9F0C28-A325-17E7-A330-7D09ACC66EEF}"/>
          </ac:spMkLst>
        </pc:spChg>
      </pc:sldChg>
      <pc:sldChg chg="modSp mod">
        <pc:chgData name="Michelle Powell - Headteacher" userId="29a297e0-ea84-4f3e-8a51-b0af96198abb" providerId="ADAL" clId="{26DAB199-E689-47D2-B665-1AA75A768B58}" dt="2024-06-28T20:34:53.951" v="36" actId="20577"/>
        <pc:sldMkLst>
          <pc:docMk/>
          <pc:sldMk cId="289392614" sldId="262"/>
        </pc:sldMkLst>
        <pc:spChg chg="mod">
          <ac:chgData name="Michelle Powell - Headteacher" userId="29a297e0-ea84-4f3e-8a51-b0af96198abb" providerId="ADAL" clId="{26DAB199-E689-47D2-B665-1AA75A768B58}" dt="2024-06-28T20:34:53.951" v="36" actId="20577"/>
          <ac:spMkLst>
            <pc:docMk/>
            <pc:sldMk cId="289392614" sldId="262"/>
            <ac:spMk id="2" creationId="{5EF39F56-7492-F9CD-100E-A9E70324EE49}"/>
          </ac:spMkLst>
        </pc:spChg>
      </pc:sldChg>
      <pc:sldChg chg="modSp mod">
        <pc:chgData name="Michelle Powell - Headteacher" userId="29a297e0-ea84-4f3e-8a51-b0af96198abb" providerId="ADAL" clId="{26DAB199-E689-47D2-B665-1AA75A768B58}" dt="2024-06-28T20:42:41.668" v="148" actId="14100"/>
        <pc:sldMkLst>
          <pc:docMk/>
          <pc:sldMk cId="3049512724" sldId="301"/>
        </pc:sldMkLst>
        <pc:graphicFrameChg chg="mod modGraphic">
          <ac:chgData name="Michelle Powell - Headteacher" userId="29a297e0-ea84-4f3e-8a51-b0af96198abb" providerId="ADAL" clId="{26DAB199-E689-47D2-B665-1AA75A768B58}" dt="2024-06-28T20:42:17.264" v="143" actId="14100"/>
          <ac:graphicFrameMkLst>
            <pc:docMk/>
            <pc:sldMk cId="3049512724" sldId="301"/>
            <ac:graphicFrameMk id="2" creationId="{B1160AAC-E2BC-79B8-3170-1831A88CE08D}"/>
          </ac:graphicFrameMkLst>
        </pc:graphicFrameChg>
        <pc:graphicFrameChg chg="mod modGraphic">
          <ac:chgData name="Michelle Powell - Headteacher" userId="29a297e0-ea84-4f3e-8a51-b0af96198abb" providerId="ADAL" clId="{26DAB199-E689-47D2-B665-1AA75A768B58}" dt="2024-06-28T20:42:41.668" v="148" actId="14100"/>
          <ac:graphicFrameMkLst>
            <pc:docMk/>
            <pc:sldMk cId="3049512724" sldId="301"/>
            <ac:graphicFrameMk id="3" creationId="{25B1D817-5F9D-196E-3693-95AE375E0F84}"/>
          </ac:graphicFrameMkLst>
        </pc:graphicFrameChg>
      </pc:sldChg>
      <pc:sldChg chg="addSp delSp modSp mod">
        <pc:chgData name="Michelle Powell - Headteacher" userId="29a297e0-ea84-4f3e-8a51-b0af96198abb" providerId="ADAL" clId="{26DAB199-E689-47D2-B665-1AA75A768B58}" dt="2024-07-14T16:06:23.602" v="176" actId="1076"/>
        <pc:sldMkLst>
          <pc:docMk/>
          <pc:sldMk cId="3119236159" sldId="307"/>
        </pc:sldMkLst>
        <pc:spChg chg="mod">
          <ac:chgData name="Michelle Powell - Headteacher" userId="29a297e0-ea84-4f3e-8a51-b0af96198abb" providerId="ADAL" clId="{26DAB199-E689-47D2-B665-1AA75A768B58}" dt="2024-06-28T20:41:01.874" v="127" actId="1076"/>
          <ac:spMkLst>
            <pc:docMk/>
            <pc:sldMk cId="3119236159" sldId="307"/>
            <ac:spMk id="9" creationId="{C14A7A13-8506-34BE-CBB1-87043210F1E4}"/>
          </ac:spMkLst>
        </pc:spChg>
        <pc:spChg chg="add del mod">
          <ac:chgData name="Michelle Powell - Headteacher" userId="29a297e0-ea84-4f3e-8a51-b0af96198abb" providerId="ADAL" clId="{26DAB199-E689-47D2-B665-1AA75A768B58}" dt="2024-06-28T20:40:32.142" v="122" actId="21"/>
          <ac:spMkLst>
            <pc:docMk/>
            <pc:sldMk cId="3119236159" sldId="307"/>
            <ac:spMk id="13" creationId="{41139C6F-AA4C-C813-48F0-41CB7583E651}"/>
          </ac:spMkLst>
        </pc:spChg>
        <pc:picChg chg="del mod">
          <ac:chgData name="Michelle Powell - Headteacher" userId="29a297e0-ea84-4f3e-8a51-b0af96198abb" providerId="ADAL" clId="{26DAB199-E689-47D2-B665-1AA75A768B58}" dt="2024-06-28T20:36:17.754" v="55" actId="478"/>
          <ac:picMkLst>
            <pc:docMk/>
            <pc:sldMk cId="3119236159" sldId="307"/>
            <ac:picMk id="2" creationId="{663389B0-0A76-B28F-5C53-2EF7B2910772}"/>
          </ac:picMkLst>
        </pc:picChg>
        <pc:picChg chg="mod modCrop">
          <ac:chgData name="Michelle Powell - Headteacher" userId="29a297e0-ea84-4f3e-8a51-b0af96198abb" providerId="ADAL" clId="{26DAB199-E689-47D2-B665-1AA75A768B58}" dt="2024-06-28T22:11:21.947" v="170" actId="1076"/>
          <ac:picMkLst>
            <pc:docMk/>
            <pc:sldMk cId="3119236159" sldId="307"/>
            <ac:picMk id="5" creationId="{1766B601-E52A-AF63-FA31-689CB72C0A7D}"/>
          </ac:picMkLst>
        </pc:picChg>
        <pc:picChg chg="del">
          <ac:chgData name="Michelle Powell - Headteacher" userId="29a297e0-ea84-4f3e-8a51-b0af96198abb" providerId="ADAL" clId="{26DAB199-E689-47D2-B665-1AA75A768B58}" dt="2024-06-28T20:35:19.658" v="40" actId="478"/>
          <ac:picMkLst>
            <pc:docMk/>
            <pc:sldMk cId="3119236159" sldId="307"/>
            <ac:picMk id="6" creationId="{E03AE0A5-294B-D3E4-DA89-8D4C5231F5F6}"/>
          </ac:picMkLst>
        </pc:picChg>
        <pc:picChg chg="mod">
          <ac:chgData name="Michelle Powell - Headteacher" userId="29a297e0-ea84-4f3e-8a51-b0af96198abb" providerId="ADAL" clId="{26DAB199-E689-47D2-B665-1AA75A768B58}" dt="2024-06-28T20:38:28.370" v="84" actId="14100"/>
          <ac:picMkLst>
            <pc:docMk/>
            <pc:sldMk cId="3119236159" sldId="307"/>
            <ac:picMk id="7" creationId="{22C2C9F8-63E6-6220-83C6-68167BC0DD50}"/>
          </ac:picMkLst>
        </pc:picChg>
        <pc:picChg chg="add mod ord modCrop">
          <ac:chgData name="Michelle Powell - Headteacher" userId="29a297e0-ea84-4f3e-8a51-b0af96198abb" providerId="ADAL" clId="{26DAB199-E689-47D2-B665-1AA75A768B58}" dt="2024-07-14T16:06:23.602" v="176" actId="1076"/>
          <ac:picMkLst>
            <pc:docMk/>
            <pc:sldMk cId="3119236159" sldId="307"/>
            <ac:picMk id="8" creationId="{1017CF93-2FFD-4962-CF14-8F86EF4BC647}"/>
          </ac:picMkLst>
        </pc:picChg>
        <pc:picChg chg="add mod">
          <ac:chgData name="Michelle Powell - Headteacher" userId="29a297e0-ea84-4f3e-8a51-b0af96198abb" providerId="ADAL" clId="{26DAB199-E689-47D2-B665-1AA75A768B58}" dt="2024-06-28T20:38:20.865" v="81" actId="1076"/>
          <ac:picMkLst>
            <pc:docMk/>
            <pc:sldMk cId="3119236159" sldId="307"/>
            <ac:picMk id="11" creationId="{C0850A68-D3D8-635E-9E0E-E2892CB6AB3E}"/>
          </ac:picMkLst>
        </pc:picChg>
      </pc:sldChg>
      <pc:sldChg chg="modSp mod">
        <pc:chgData name="Michelle Powell - Headteacher" userId="29a297e0-ea84-4f3e-8a51-b0af96198abb" providerId="ADAL" clId="{26DAB199-E689-47D2-B665-1AA75A768B58}" dt="2024-06-28T20:43:28.479" v="160" actId="20577"/>
        <pc:sldMkLst>
          <pc:docMk/>
          <pc:sldMk cId="3695479038" sldId="309"/>
        </pc:sldMkLst>
        <pc:spChg chg="mod">
          <ac:chgData name="Michelle Powell - Headteacher" userId="29a297e0-ea84-4f3e-8a51-b0af96198abb" providerId="ADAL" clId="{26DAB199-E689-47D2-B665-1AA75A768B58}" dt="2024-06-28T20:43:28.479" v="160" actId="20577"/>
          <ac:spMkLst>
            <pc:docMk/>
            <pc:sldMk cId="3695479038" sldId="309"/>
            <ac:spMk id="9" creationId="{C14A7A13-8506-34BE-CBB1-87043210F1E4}"/>
          </ac:spMkLst>
        </pc:spChg>
      </pc:sldChg>
      <pc:sldChg chg="modSp mod">
        <pc:chgData name="Michelle Powell - Headteacher" userId="29a297e0-ea84-4f3e-8a51-b0af96198abb" providerId="ADAL" clId="{26DAB199-E689-47D2-B665-1AA75A768B58}" dt="2024-07-14T16:08:02.374" v="178" actId="20577"/>
        <pc:sldMkLst>
          <pc:docMk/>
          <pc:sldMk cId="1424648545" sldId="310"/>
        </pc:sldMkLst>
        <pc:spChg chg="mod">
          <ac:chgData name="Michelle Powell - Headteacher" userId="29a297e0-ea84-4f3e-8a51-b0af96198abb" providerId="ADAL" clId="{26DAB199-E689-47D2-B665-1AA75A768B58}" dt="2024-07-14T16:08:02.374" v="178" actId="20577"/>
          <ac:spMkLst>
            <pc:docMk/>
            <pc:sldMk cId="1424648545" sldId="310"/>
            <ac:spMk id="9" creationId="{C14A7A13-8506-34BE-CBB1-87043210F1E4}"/>
          </ac:spMkLst>
        </pc:spChg>
      </pc:sldChg>
    </pc:docChg>
  </pc:docChgLst>
  <pc:docChgLst>
    <pc:chgData name="Claire Cooper" userId="1ca0590d-00c5-4edb-9a3e-aa34dd2fd2c0" providerId="ADAL" clId="{7F20DB24-2B0D-448B-9B42-ED87CFE2FB04}"/>
    <pc:docChg chg="modSld">
      <pc:chgData name="Claire Cooper" userId="1ca0590d-00c5-4edb-9a3e-aa34dd2fd2c0" providerId="ADAL" clId="{7F20DB24-2B0D-448B-9B42-ED87CFE2FB04}" dt="2024-06-13T09:52:48.697" v="11" actId="14100"/>
      <pc:docMkLst>
        <pc:docMk/>
      </pc:docMkLst>
      <pc:sldChg chg="addSp modSp mod">
        <pc:chgData name="Claire Cooper" userId="1ca0590d-00c5-4edb-9a3e-aa34dd2fd2c0" providerId="ADAL" clId="{7F20DB24-2B0D-448B-9B42-ED87CFE2FB04}" dt="2024-06-13T09:52:48.697" v="11" actId="14100"/>
        <pc:sldMkLst>
          <pc:docMk/>
          <pc:sldMk cId="618701382" sldId="256"/>
        </pc:sldMkLst>
        <pc:picChg chg="add mod">
          <ac:chgData name="Claire Cooper" userId="1ca0590d-00c5-4edb-9a3e-aa34dd2fd2c0" providerId="ADAL" clId="{7F20DB24-2B0D-448B-9B42-ED87CFE2FB04}" dt="2024-06-13T09:52:48.697" v="11" actId="14100"/>
          <ac:picMkLst>
            <pc:docMk/>
            <pc:sldMk cId="618701382" sldId="256"/>
            <ac:picMk id="3" creationId="{C72DA7C8-BE4E-7394-DB67-4DCE9EE0C01C}"/>
          </ac:picMkLst>
        </pc:picChg>
        <pc:picChg chg="mod">
          <ac:chgData name="Claire Cooper" userId="1ca0590d-00c5-4edb-9a3e-aa34dd2fd2c0" providerId="ADAL" clId="{7F20DB24-2B0D-448B-9B42-ED87CFE2FB04}" dt="2024-06-13T09:51:32.666" v="0"/>
          <ac:picMkLst>
            <pc:docMk/>
            <pc:sldMk cId="618701382" sldId="256"/>
            <ac:picMk id="8" creationId="{9FE2E2B4-1F08-AA1E-83D0-4D0A320BA251}"/>
          </ac:picMkLst>
        </pc:picChg>
        <pc:picChg chg="mod">
          <ac:chgData name="Claire Cooper" userId="1ca0590d-00c5-4edb-9a3e-aa34dd2fd2c0" providerId="ADAL" clId="{7F20DB24-2B0D-448B-9B42-ED87CFE2FB04}" dt="2024-06-13T09:51:37.564" v="1"/>
          <ac:picMkLst>
            <pc:docMk/>
            <pc:sldMk cId="618701382" sldId="256"/>
            <ac:picMk id="9" creationId="{1C4648B4-1195-80C7-2338-556379C47C86}"/>
          </ac:picMkLst>
        </pc:picChg>
      </pc:sldChg>
    </pc:docChg>
  </pc:docChgLst>
  <pc:docChgLst>
    <pc:chgData name="Carter Bradshaw" userId="S::cbradshaw@glascote.org::33db1749-89f8-41e2-a403-eb7916c2fe9d" providerId="AD" clId="Web-{EDFA9BCA-3335-4922-AD2B-79454012BEF6}"/>
    <pc:docChg chg="modSld">
      <pc:chgData name="Carter Bradshaw" userId="S::cbradshaw@glascote.org::33db1749-89f8-41e2-a403-eb7916c2fe9d" providerId="AD" clId="Web-{EDFA9BCA-3335-4922-AD2B-79454012BEF6}" dt="2024-06-03T13:32:17.869" v="112"/>
      <pc:docMkLst>
        <pc:docMk/>
      </pc:docMkLst>
      <pc:sldChg chg="addSp delSp modSp">
        <pc:chgData name="Carter Bradshaw" userId="S::cbradshaw@glascote.org::33db1749-89f8-41e2-a403-eb7916c2fe9d" providerId="AD" clId="Web-{EDFA9BCA-3335-4922-AD2B-79454012BEF6}" dt="2024-06-03T13:32:17.869" v="112"/>
        <pc:sldMkLst>
          <pc:docMk/>
          <pc:sldMk cId="3049512724" sldId="301"/>
        </pc:sldMkLst>
        <pc:graphicFrameChg chg="add del mod modGraphic">
          <ac:chgData name="Carter Bradshaw" userId="S::cbradshaw@glascote.org::33db1749-89f8-41e2-a403-eb7916c2fe9d" providerId="AD" clId="Web-{EDFA9BCA-3335-4922-AD2B-79454012BEF6}" dt="2024-06-03T13:32:17.869" v="112"/>
          <ac:graphicFrameMkLst>
            <pc:docMk/>
            <pc:sldMk cId="3049512724" sldId="301"/>
            <ac:graphicFrameMk id="2" creationId="{B1160AAC-E2BC-79B8-3170-1831A88CE08D}"/>
          </ac:graphicFrameMkLst>
        </pc:graphicFrameChg>
        <pc:graphicFrameChg chg="mod modGraphic">
          <ac:chgData name="Carter Bradshaw" userId="S::cbradshaw@glascote.org::33db1749-89f8-41e2-a403-eb7916c2fe9d" providerId="AD" clId="Web-{EDFA9BCA-3335-4922-AD2B-79454012BEF6}" dt="2024-06-03T13:32:12.134" v="110"/>
          <ac:graphicFrameMkLst>
            <pc:docMk/>
            <pc:sldMk cId="3049512724" sldId="301"/>
            <ac:graphicFrameMk id="3" creationId="{25B1D817-5F9D-196E-3693-95AE375E0F84}"/>
          </ac:graphicFrameMkLst>
        </pc:graphicFrameChg>
      </pc:sldChg>
      <pc:sldChg chg="modSp">
        <pc:chgData name="Carter Bradshaw" userId="S::cbradshaw@glascote.org::33db1749-89f8-41e2-a403-eb7916c2fe9d" providerId="AD" clId="Web-{EDFA9BCA-3335-4922-AD2B-79454012BEF6}" dt="2024-06-03T13:27:26.099" v="19" actId="14100"/>
        <pc:sldMkLst>
          <pc:docMk/>
          <pc:sldMk cId="3119236159" sldId="307"/>
        </pc:sldMkLst>
        <pc:spChg chg="mod">
          <ac:chgData name="Carter Bradshaw" userId="S::cbradshaw@glascote.org::33db1749-89f8-41e2-a403-eb7916c2fe9d" providerId="AD" clId="Web-{EDFA9BCA-3335-4922-AD2B-79454012BEF6}" dt="2024-06-03T13:27:26.099" v="19" actId="14100"/>
          <ac:spMkLst>
            <pc:docMk/>
            <pc:sldMk cId="3119236159" sldId="307"/>
            <ac:spMk id="9" creationId="{C14A7A13-8506-34BE-CBB1-87043210F1E4}"/>
          </ac:spMkLst>
        </pc:spChg>
      </pc:sldChg>
      <pc:sldChg chg="modSp">
        <pc:chgData name="Carter Bradshaw" userId="S::cbradshaw@glascote.org::33db1749-89f8-41e2-a403-eb7916c2fe9d" providerId="AD" clId="Web-{EDFA9BCA-3335-4922-AD2B-79454012BEF6}" dt="2024-06-03T13:30:34.393" v="100" actId="20577"/>
        <pc:sldMkLst>
          <pc:docMk/>
          <pc:sldMk cId="1424648545" sldId="310"/>
        </pc:sldMkLst>
        <pc:spChg chg="mod">
          <ac:chgData name="Carter Bradshaw" userId="S::cbradshaw@glascote.org::33db1749-89f8-41e2-a403-eb7916c2fe9d" providerId="AD" clId="Web-{EDFA9BCA-3335-4922-AD2B-79454012BEF6}" dt="2024-06-03T13:30:34.393" v="100" actId="20577"/>
          <ac:spMkLst>
            <pc:docMk/>
            <pc:sldMk cId="1424648545" sldId="310"/>
            <ac:spMk id="9" creationId="{C14A7A13-8506-34BE-CBB1-87043210F1E4}"/>
          </ac:spMkLst>
        </pc:spChg>
      </pc:sldChg>
    </pc:docChg>
  </pc:docChgLst>
  <pc:docChgLst>
    <pc:chgData name="Elizabeth McElroy" userId="fcd37c4c-589c-4212-a979-66ed3c75ac2b" providerId="ADAL" clId="{BCDDF9D4-11AB-4A09-ABCA-0B129158BEAD}"/>
    <pc:docChg chg="modSld">
      <pc:chgData name="Elizabeth McElroy" userId="fcd37c4c-589c-4212-a979-66ed3c75ac2b" providerId="ADAL" clId="{BCDDF9D4-11AB-4A09-ABCA-0B129158BEAD}" dt="2024-06-03T13:47:59.813" v="26" actId="2711"/>
      <pc:docMkLst>
        <pc:docMk/>
      </pc:docMkLst>
      <pc:sldChg chg="modSp mod">
        <pc:chgData name="Elizabeth McElroy" userId="fcd37c4c-589c-4212-a979-66ed3c75ac2b" providerId="ADAL" clId="{BCDDF9D4-11AB-4A09-ABCA-0B129158BEAD}" dt="2024-06-03T13:35:22.688" v="13" actId="14100"/>
        <pc:sldMkLst>
          <pc:docMk/>
          <pc:sldMk cId="3049512724" sldId="301"/>
        </pc:sldMkLst>
        <pc:graphicFrameChg chg="mod modGraphic">
          <ac:chgData name="Elizabeth McElroy" userId="fcd37c4c-589c-4212-a979-66ed3c75ac2b" providerId="ADAL" clId="{BCDDF9D4-11AB-4A09-ABCA-0B129158BEAD}" dt="2024-06-03T13:35:22.688" v="13" actId="14100"/>
          <ac:graphicFrameMkLst>
            <pc:docMk/>
            <pc:sldMk cId="3049512724" sldId="301"/>
            <ac:graphicFrameMk id="2" creationId="{B1160AAC-E2BC-79B8-3170-1831A88CE08D}"/>
          </ac:graphicFrameMkLst>
        </pc:graphicFrameChg>
        <pc:graphicFrameChg chg="mod modGraphic">
          <ac:chgData name="Elizabeth McElroy" userId="fcd37c4c-589c-4212-a979-66ed3c75ac2b" providerId="ADAL" clId="{BCDDF9D4-11AB-4A09-ABCA-0B129158BEAD}" dt="2024-06-03T13:33:44.042" v="3" actId="255"/>
          <ac:graphicFrameMkLst>
            <pc:docMk/>
            <pc:sldMk cId="3049512724" sldId="301"/>
            <ac:graphicFrameMk id="3" creationId="{25B1D817-5F9D-196E-3693-95AE375E0F84}"/>
          </ac:graphicFrameMkLst>
        </pc:graphicFrameChg>
      </pc:sldChg>
      <pc:sldChg chg="modSp mod">
        <pc:chgData name="Elizabeth McElroy" userId="fcd37c4c-589c-4212-a979-66ed3c75ac2b" providerId="ADAL" clId="{BCDDF9D4-11AB-4A09-ABCA-0B129158BEAD}" dt="2024-06-03T13:45:45.860" v="14" actId="20577"/>
        <pc:sldMkLst>
          <pc:docMk/>
          <pc:sldMk cId="3695479038" sldId="309"/>
        </pc:sldMkLst>
        <pc:spChg chg="mod">
          <ac:chgData name="Elizabeth McElroy" userId="fcd37c4c-589c-4212-a979-66ed3c75ac2b" providerId="ADAL" clId="{BCDDF9D4-11AB-4A09-ABCA-0B129158BEAD}" dt="2024-06-03T13:45:45.860" v="14" actId="20577"/>
          <ac:spMkLst>
            <pc:docMk/>
            <pc:sldMk cId="3695479038" sldId="309"/>
            <ac:spMk id="9" creationId="{C14A7A13-8506-34BE-CBB1-87043210F1E4}"/>
          </ac:spMkLst>
        </pc:spChg>
      </pc:sldChg>
      <pc:sldChg chg="modSp mod">
        <pc:chgData name="Elizabeth McElroy" userId="fcd37c4c-589c-4212-a979-66ed3c75ac2b" providerId="ADAL" clId="{BCDDF9D4-11AB-4A09-ABCA-0B129158BEAD}" dt="2024-06-03T13:47:59.813" v="26" actId="2711"/>
        <pc:sldMkLst>
          <pc:docMk/>
          <pc:sldMk cId="1424648545" sldId="310"/>
        </pc:sldMkLst>
        <pc:spChg chg="mod">
          <ac:chgData name="Elizabeth McElroy" userId="fcd37c4c-589c-4212-a979-66ed3c75ac2b" providerId="ADAL" clId="{BCDDF9D4-11AB-4A09-ABCA-0B129158BEAD}" dt="2024-06-03T13:47:59.813" v="26" actId="2711"/>
          <ac:spMkLst>
            <pc:docMk/>
            <pc:sldMk cId="1424648545" sldId="310"/>
            <ac:spMk id="9" creationId="{C14A7A13-8506-34BE-CBB1-87043210F1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EA50AC-FEE5-46E1-83B0-8821CDED87D0}" type="datetimeFigureOut">
              <a:rPr lang="en-GB" smtClean="0"/>
              <a:t>14/07/2024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E0B5D6-91AA-4FDB-842D-C6DD2D00D3B2}" type="slidenum">
              <a:rPr lang="en-GB" smtClean="0"/>
              <a:t>‹#›</a:t>
            </a:fld>
            <a:endParaRPr lang="en-GB"/>
          </a:p>
        </p:txBody>
      </p:sp>
    </p:spTree>
    <p:extLst>
      <p:ext uri="{BB962C8B-B14F-4D97-AF65-F5344CB8AC3E}">
        <p14:creationId xmlns:p14="http://schemas.microsoft.com/office/powerpoint/2010/main" val="1637262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6630D-8A20-25E9-03BC-F92AA14A3C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5B4DD9D-00E7-8626-3FD5-3533EC66FD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885350B-D7F0-011F-44E2-BDCEDFDCD048}"/>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D9954EAE-C7BD-6EFF-2AD9-0B211DE752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21B5E7-37FC-B5FD-5808-B4FD09B9CF7A}"/>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142187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6510-FC2B-1170-8E7F-DD5E344BC2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92293C-0CAB-B0CD-1094-BF3D79F6A0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A0FA00-0602-213C-0F0A-0FD15AA6B4EC}"/>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F4DE8F55-98AE-79FF-F117-17F67FE753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9AB240-969F-CE51-A152-E5277424C7B4}"/>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34751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8EC9E-D05B-95AD-E0E0-AFCE5D10F2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3836047-64FF-8A35-1F06-E22F81216DF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2034FE-8882-9BF7-6E31-B2C547C7DF69}"/>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E7A7EADE-EE0B-B073-4EC2-30972DB8DE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237A2E-CC5E-09F8-1887-F0A0DD490E4A}"/>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281990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0EB0C-A302-D7DD-FF3F-3549B2CFAD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46B550-9D53-984E-4446-5D54966E3D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038961D-BFC2-0C79-D496-2811AB4527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98E4A3-5F07-FEB7-EC28-E6161C1302BC}"/>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E91F66C3-B26B-C4B4-4CAA-F3CFA2495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13CFDD-FC67-72DE-0F3E-D13EB1F47918}"/>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520337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D2757-A000-5232-A6FA-2A4BE46E74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837069-E7A8-69BB-52D6-9286325728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0100E-6670-6DCA-AE31-DCCE796AC5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B7B781D-0349-7668-25F3-C563769639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F858DE-3CB3-C4E4-85A9-0D66AA06FE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0A8BE4-46E8-72EF-C234-8F09BF36CAD3}"/>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8" name="Footer Placeholder 7">
            <a:extLst>
              <a:ext uri="{FF2B5EF4-FFF2-40B4-BE49-F238E27FC236}">
                <a16:creationId xmlns:a16="http://schemas.microsoft.com/office/drawing/2014/main" id="{08DBF711-A29D-D5AB-A879-C03271993D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575C9B1-194C-31E6-CF39-9184E6E0F809}"/>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4092368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95AE0-231C-AB2B-3E53-9E59D5AC4EA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7D35E0-2DC6-2C69-5961-C3A3972600C3}"/>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4" name="Footer Placeholder 3">
            <a:extLst>
              <a:ext uri="{FF2B5EF4-FFF2-40B4-BE49-F238E27FC236}">
                <a16:creationId xmlns:a16="http://schemas.microsoft.com/office/drawing/2014/main" id="{D18FDE75-78F0-79CB-5E76-A82023DCAA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1F8B3A-01E4-1EE5-AC58-893CDC4AA726}"/>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2937462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1740D7-8993-747B-FD7E-C22C99697FBB}"/>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3" name="Footer Placeholder 2">
            <a:extLst>
              <a:ext uri="{FF2B5EF4-FFF2-40B4-BE49-F238E27FC236}">
                <a16:creationId xmlns:a16="http://schemas.microsoft.com/office/drawing/2014/main" id="{7161690F-516D-45B9-842F-871A1E725A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26471E-03F0-FBBE-B7B8-33C3D7B658F3}"/>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1962944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212FE-09CE-D8AF-B424-0CCAC40E5C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277383-B6DE-4A8A-8602-71441E478F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D8616F-A1CB-B018-BF05-7BB539604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0DAAC4-8205-1222-78B4-7F7A60E6B4AE}"/>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E1C269CF-E876-2A05-5382-24F647866E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A61228-5E96-4ED0-F85D-D059EA3E4837}"/>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922883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38345-0609-425C-00A0-21903501ED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6EA047-B5ED-5F61-E262-59E1516029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34E1A64-4097-58D1-BF0B-48004FA2CE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125354-675A-D948-2615-226AAD551E98}"/>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3823B1CE-58D0-5746-D437-4DC55DA67E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A6B9AE-0663-45CC-AC04-0EB7BD69815B}"/>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170294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F7DF0-326C-5B60-CEE2-0DCDF1DC279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468F566-D2BD-0582-A5DF-A431416AA46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165BFC-3775-FE9E-6F75-E3D2573110D0}"/>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C100E559-5343-CE95-EF54-F8CACF0E92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814C59-C46A-22A5-045E-2581A1A17343}"/>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447293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8DE127-40B5-2C76-2B51-1899A84B11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710178-215A-71F9-52C6-EEB379A885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086443-DF47-CB3F-7F2A-140173F6CDD0}"/>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9CF8C159-CC07-FEC8-903A-8B6C32EDD2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1957A2-C99D-E545-2383-9DB842B45042}"/>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891127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DE99AE-9303-1705-FD87-E7370769F3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6B5972B-351A-E449-B6DF-450614934D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822610-B242-7A44-3DC4-A0A9306FAD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26D26AA2-EBA6-CBD2-8AB6-2ED4635480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0B9A934-2A11-613E-78F6-DEECA6EF9C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FB92A39-479B-49E5-9EB9-16380DFF0D41}" type="slidenum">
              <a:rPr lang="en-GB" smtClean="0"/>
              <a:t>‹#›</a:t>
            </a:fld>
            <a:endParaRPr lang="en-GB"/>
          </a:p>
        </p:txBody>
      </p:sp>
    </p:spTree>
    <p:extLst>
      <p:ext uri="{BB962C8B-B14F-4D97-AF65-F5344CB8AC3E}">
        <p14:creationId xmlns:p14="http://schemas.microsoft.com/office/powerpoint/2010/main" val="3531857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4" name="Freeform: Shape 13">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7" name="Freeform: Shape 16">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grpSp>
      <p:sp>
        <p:nvSpPr>
          <p:cNvPr id="5" name="Rectangle 4">
            <a:extLst>
              <a:ext uri="{FF2B5EF4-FFF2-40B4-BE49-F238E27FC236}">
                <a16:creationId xmlns:a16="http://schemas.microsoft.com/office/drawing/2014/main" id="{9A9F0C28-A325-17E7-A330-7D09ACC66EEF}"/>
              </a:ext>
            </a:extLst>
          </p:cNvPr>
          <p:cNvSpPr/>
          <p:nvPr/>
        </p:nvSpPr>
        <p:spPr>
          <a:xfrm>
            <a:off x="3227122" y="2604382"/>
            <a:ext cx="6183301" cy="1649236"/>
          </a:xfrm>
          <a:prstGeom prst="rect">
            <a:avLst/>
          </a:prstGeom>
        </p:spPr>
        <p:txBody>
          <a:bodyPr vert="horz" lIns="91440" tIns="45720" rIns="91440" bIns="45720" rtlCol="0" anchor="b">
            <a:normAutofit/>
            <a:scene3d>
              <a:camera prst="orthographicFront"/>
              <a:lightRig rig="soft" dir="t">
                <a:rot lat="0" lon="0" rev="15600000"/>
              </a:lightRig>
            </a:scene3d>
            <a:sp3d extrusionH="57150" prstMaterial="softEdge">
              <a:bevelT w="25400" h="38100"/>
            </a:sp3d>
          </a:bodyPr>
          <a:lstStyle/>
          <a:p>
            <a:pPr algn="ctr">
              <a:lnSpc>
                <a:spcPct val="90000"/>
              </a:lnSpc>
              <a:spcBef>
                <a:spcPct val="0"/>
              </a:spcBef>
              <a:spcAft>
                <a:spcPts val="600"/>
              </a:spcAft>
            </a:pPr>
            <a:r>
              <a:rPr lang="en-US" sz="5200" b="1" kern="1200" cap="none" spc="0">
                <a:ln/>
                <a:solidFill>
                  <a:schemeClr val="tx2"/>
                </a:solidFill>
                <a:effectLst/>
                <a:latin typeface="+mj-lt"/>
                <a:ea typeface="+mj-ea"/>
                <a:cs typeface="+mj-cs"/>
              </a:rPr>
              <a:t>Physical Education</a:t>
            </a:r>
          </a:p>
          <a:p>
            <a:pPr algn="ctr">
              <a:lnSpc>
                <a:spcPct val="90000"/>
              </a:lnSpc>
              <a:spcBef>
                <a:spcPct val="0"/>
              </a:spcBef>
              <a:spcAft>
                <a:spcPts val="600"/>
              </a:spcAft>
            </a:pPr>
            <a:r>
              <a:rPr lang="en-US" sz="5200" b="1" kern="1200" cap="none" spc="0">
                <a:ln/>
                <a:solidFill>
                  <a:schemeClr val="tx2"/>
                </a:solidFill>
                <a:effectLst/>
                <a:latin typeface="+mj-lt"/>
                <a:ea typeface="+mj-ea"/>
                <a:cs typeface="+mj-cs"/>
              </a:rPr>
              <a:t>Curriculum</a:t>
            </a:r>
          </a:p>
        </p:txBody>
      </p:sp>
      <p:grpSp>
        <p:nvGrpSpPr>
          <p:cNvPr id="25" name="Group 24">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6" name="Freeform: Shape 25">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9" name="Freeform: Shape 28">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2" name="Freeform: Shape 31">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5" name="Freeform: Shape 34">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7" descr="A logo for a school&#10;&#10;Description automatically generated">
            <a:extLst>
              <a:ext uri="{FF2B5EF4-FFF2-40B4-BE49-F238E27FC236}">
                <a16:creationId xmlns:a16="http://schemas.microsoft.com/office/drawing/2014/main" id="{9FE2E2B4-1F08-AA1E-83D0-4D0A320BA251}"/>
              </a:ext>
            </a:extLst>
          </p:cNvPr>
          <p:cNvPicPr>
            <a:picLocks noChangeAspect="1"/>
          </p:cNvPicPr>
          <p:nvPr/>
        </p:nvPicPr>
        <p:blipFill>
          <a:blip r:embed="rId2">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9866310" y="121038"/>
            <a:ext cx="2206999" cy="2220795"/>
          </a:xfrm>
          <a:prstGeom prst="rect">
            <a:avLst/>
          </a:prstGeom>
        </p:spPr>
      </p:pic>
      <p:pic>
        <p:nvPicPr>
          <p:cNvPr id="9" name="Picture 8" descr="A picture containing clipart&#10;&#10;Description automatically generated">
            <a:extLst>
              <a:ext uri="{FF2B5EF4-FFF2-40B4-BE49-F238E27FC236}">
                <a16:creationId xmlns:a16="http://schemas.microsoft.com/office/drawing/2014/main" id="{1C4648B4-1195-80C7-2338-556379C47C8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8980" y="4881142"/>
            <a:ext cx="2378554" cy="1995431"/>
          </a:xfrm>
          <a:prstGeom prst="rect">
            <a:avLst/>
          </a:prstGeom>
        </p:spPr>
      </p:pic>
      <p:pic>
        <p:nvPicPr>
          <p:cNvPr id="3" name="Picture 2" descr="A blue hexagon with white text&#10;&#10;Description automatically generated">
            <a:extLst>
              <a:ext uri="{FF2B5EF4-FFF2-40B4-BE49-F238E27FC236}">
                <a16:creationId xmlns:a16="http://schemas.microsoft.com/office/drawing/2014/main" id="{C72DA7C8-BE4E-7394-DB67-4DCE9EE0C01C}"/>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652723" y="4357176"/>
            <a:ext cx="2625845" cy="2625845"/>
          </a:xfrm>
          <a:prstGeom prst="rect">
            <a:avLst/>
          </a:prstGeom>
        </p:spPr>
      </p:pic>
    </p:spTree>
    <p:extLst>
      <p:ext uri="{BB962C8B-B14F-4D97-AF65-F5344CB8AC3E}">
        <p14:creationId xmlns:p14="http://schemas.microsoft.com/office/powerpoint/2010/main" val="618701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10CE27C-CAB0-1FD1-B0F3-BE9B7638903D}"/>
              </a:ext>
            </a:extLst>
          </p:cNvPr>
          <p:cNvPicPr>
            <a:picLocks noChangeAspect="1"/>
          </p:cNvPicPr>
          <p:nvPr/>
        </p:nvPicPr>
        <p:blipFill>
          <a:blip r:embed="rId2"/>
          <a:stretch>
            <a:fillRect/>
          </a:stretch>
        </p:blipFill>
        <p:spPr>
          <a:xfrm>
            <a:off x="1253136" y="369332"/>
            <a:ext cx="9685725" cy="6385204"/>
          </a:xfrm>
          <a:prstGeom prst="rect">
            <a:avLst/>
          </a:prstGeom>
        </p:spPr>
      </p:pic>
      <p:sp>
        <p:nvSpPr>
          <p:cNvPr id="5" name="TextBox 4">
            <a:extLst>
              <a:ext uri="{FF2B5EF4-FFF2-40B4-BE49-F238E27FC236}">
                <a16:creationId xmlns:a16="http://schemas.microsoft.com/office/drawing/2014/main" id="{B36898BE-C0C1-0175-8F1E-2345EDAEAC95}"/>
              </a:ext>
            </a:extLst>
          </p:cNvPr>
          <p:cNvSpPr txBox="1"/>
          <p:nvPr/>
        </p:nvSpPr>
        <p:spPr>
          <a:xfrm>
            <a:off x="0" y="0"/>
            <a:ext cx="12191999" cy="369332"/>
          </a:xfrm>
          <a:prstGeom prst="rect">
            <a:avLst/>
          </a:prstGeom>
          <a:solidFill>
            <a:srgbClr val="002060"/>
          </a:solidFill>
        </p:spPr>
        <p:txBody>
          <a:bodyPr wrap="square" rtlCol="0">
            <a:spAutoFit/>
          </a:bodyPr>
          <a:lstStyle/>
          <a:p>
            <a:r>
              <a:rPr lang="en-GB" b="1">
                <a:solidFill>
                  <a:schemeClr val="bg1"/>
                </a:solidFill>
                <a:latin typeface="Maiandra GD" panose="020E0502030308020204" pitchFamily="34" charset="0"/>
              </a:rPr>
              <a:t>The Curriculum – Our approach</a:t>
            </a:r>
          </a:p>
        </p:txBody>
      </p:sp>
    </p:spTree>
    <p:extLst>
      <p:ext uri="{BB962C8B-B14F-4D97-AF65-F5344CB8AC3E}">
        <p14:creationId xmlns:p14="http://schemas.microsoft.com/office/powerpoint/2010/main" val="3570473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a:extLst>
              <a:ext uri="{FF2B5EF4-FFF2-40B4-BE49-F238E27FC236}">
                <a16:creationId xmlns:a16="http://schemas.microsoft.com/office/drawing/2014/main" id="{29182653-9916-4908-040C-D340C7B9C569}"/>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24600" b="24698"/>
          <a:stretch>
            <a:fillRect/>
          </a:stretch>
        </p:blipFill>
        <p:spPr bwMode="auto">
          <a:xfrm>
            <a:off x="3518271" y="2441137"/>
            <a:ext cx="4191000" cy="223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4" name="Rectangle 3">
            <a:extLst>
              <a:ext uri="{FF2B5EF4-FFF2-40B4-BE49-F238E27FC236}">
                <a16:creationId xmlns:a16="http://schemas.microsoft.com/office/drawing/2014/main" id="{149B3609-905C-063D-12C4-239F50856C89}"/>
              </a:ext>
            </a:extLst>
          </p:cNvPr>
          <p:cNvSpPr/>
          <p:nvPr/>
        </p:nvSpPr>
        <p:spPr>
          <a:xfrm>
            <a:off x="3116546" y="204929"/>
            <a:ext cx="5497018" cy="923330"/>
          </a:xfrm>
          <a:prstGeom prst="rect">
            <a:avLst/>
          </a:prstGeom>
          <a:noFill/>
          <a:ln>
            <a:noFill/>
          </a:ln>
        </p:spPr>
        <p:txBody>
          <a:bodyPr wrap="none" lIns="91440" tIns="45720" rIns="91440" bIns="45720">
            <a:spAutoFit/>
          </a:bodyPr>
          <a:lstStyle/>
          <a:p>
            <a:pPr algn="ctr"/>
            <a:r>
              <a:rPr lang="en-US" sz="5400" b="1" cap="none" spc="0">
                <a:ln w="13462">
                  <a:solidFill>
                    <a:srgbClr val="00B0F0"/>
                  </a:solidFill>
                  <a:prstDash val="solid"/>
                </a:ln>
                <a:solidFill>
                  <a:schemeClr val="tx1">
                    <a:lumMod val="85000"/>
                    <a:lumOff val="15000"/>
                  </a:schemeClr>
                </a:solidFill>
                <a:effectLst>
                  <a:outerShdw dist="38100" dir="2700000" algn="bl" rotWithShape="0">
                    <a:schemeClr val="accent5"/>
                  </a:outerShdw>
                </a:effectLst>
                <a:latin typeface="Maiandra GD" panose="020E0502030308020204" pitchFamily="34" charset="0"/>
              </a:rPr>
              <a:t>Curriculum Intent</a:t>
            </a:r>
          </a:p>
        </p:txBody>
      </p:sp>
      <p:sp>
        <p:nvSpPr>
          <p:cNvPr id="5" name="TextBox 4">
            <a:extLst>
              <a:ext uri="{FF2B5EF4-FFF2-40B4-BE49-F238E27FC236}">
                <a16:creationId xmlns:a16="http://schemas.microsoft.com/office/drawing/2014/main" id="{4019E989-46A7-05DA-C2D8-6444271798D1}"/>
              </a:ext>
            </a:extLst>
          </p:cNvPr>
          <p:cNvSpPr txBox="1"/>
          <p:nvPr/>
        </p:nvSpPr>
        <p:spPr>
          <a:xfrm>
            <a:off x="3342125" y="3215118"/>
            <a:ext cx="4441372" cy="923330"/>
          </a:xfrm>
          <a:prstGeom prst="rect">
            <a:avLst/>
          </a:prstGeom>
          <a:noFill/>
        </p:spPr>
        <p:txBody>
          <a:bodyPr wrap="square" rtlCol="0">
            <a:spAutoFit/>
          </a:bodyPr>
          <a:lstStyle/>
          <a:p>
            <a:pPr algn="ctr"/>
            <a:r>
              <a:rPr lang="en-GB" b="1">
                <a:latin typeface="Maiandra GD" panose="020E0502030308020204" pitchFamily="34" charset="0"/>
              </a:rPr>
              <a:t>We consider our Glascote Family to be special and unique and as such our pupils deserve a curriculum that…</a:t>
            </a:r>
          </a:p>
        </p:txBody>
      </p:sp>
      <p:sp>
        <p:nvSpPr>
          <p:cNvPr id="6" name="TextBox 5">
            <a:extLst>
              <a:ext uri="{FF2B5EF4-FFF2-40B4-BE49-F238E27FC236}">
                <a16:creationId xmlns:a16="http://schemas.microsoft.com/office/drawing/2014/main" id="{447C10B1-B1B8-1165-8AA3-F49178DF3AE2}"/>
              </a:ext>
            </a:extLst>
          </p:cNvPr>
          <p:cNvSpPr txBox="1"/>
          <p:nvPr/>
        </p:nvSpPr>
        <p:spPr>
          <a:xfrm>
            <a:off x="345232" y="3236366"/>
            <a:ext cx="2034073" cy="923330"/>
          </a:xfrm>
          <a:prstGeom prst="rect">
            <a:avLst/>
          </a:prstGeom>
          <a:noFill/>
        </p:spPr>
        <p:txBody>
          <a:bodyPr wrap="square" rtlCol="0">
            <a:spAutoFit/>
          </a:bodyPr>
          <a:lstStyle/>
          <a:p>
            <a:pPr algn="ctr"/>
            <a:r>
              <a:rPr lang="en-GB">
                <a:latin typeface="Maiandra GD" panose="020E0502030308020204" pitchFamily="34" charset="0"/>
              </a:rPr>
              <a:t>Promotes a life-long love of learning</a:t>
            </a:r>
          </a:p>
        </p:txBody>
      </p:sp>
      <p:sp>
        <p:nvSpPr>
          <p:cNvPr id="7" name="TextBox 6">
            <a:extLst>
              <a:ext uri="{FF2B5EF4-FFF2-40B4-BE49-F238E27FC236}">
                <a16:creationId xmlns:a16="http://schemas.microsoft.com/office/drawing/2014/main" id="{C4D3088C-424B-EE6A-51CD-71598391ED36}"/>
              </a:ext>
            </a:extLst>
          </p:cNvPr>
          <p:cNvSpPr txBox="1"/>
          <p:nvPr/>
        </p:nvSpPr>
        <p:spPr>
          <a:xfrm>
            <a:off x="457199" y="1440319"/>
            <a:ext cx="2034073" cy="923330"/>
          </a:xfrm>
          <a:prstGeom prst="rect">
            <a:avLst/>
          </a:prstGeom>
          <a:noFill/>
        </p:spPr>
        <p:txBody>
          <a:bodyPr wrap="square" rtlCol="0">
            <a:spAutoFit/>
          </a:bodyPr>
          <a:lstStyle/>
          <a:p>
            <a:pPr algn="ctr"/>
            <a:r>
              <a:rPr lang="en-GB">
                <a:latin typeface="Maiandra GD" panose="020E0502030308020204" pitchFamily="34" charset="0"/>
              </a:rPr>
              <a:t>Upholds and promotes our vision of “Pride”</a:t>
            </a:r>
          </a:p>
        </p:txBody>
      </p:sp>
      <p:sp>
        <p:nvSpPr>
          <p:cNvPr id="8" name="TextBox 7">
            <a:extLst>
              <a:ext uri="{FF2B5EF4-FFF2-40B4-BE49-F238E27FC236}">
                <a16:creationId xmlns:a16="http://schemas.microsoft.com/office/drawing/2014/main" id="{D8203508-F89E-A2F3-E398-0EA94145942D}"/>
              </a:ext>
            </a:extLst>
          </p:cNvPr>
          <p:cNvSpPr txBox="1"/>
          <p:nvPr/>
        </p:nvSpPr>
        <p:spPr>
          <a:xfrm>
            <a:off x="4264089" y="1301820"/>
            <a:ext cx="2786743" cy="1200329"/>
          </a:xfrm>
          <a:prstGeom prst="rect">
            <a:avLst/>
          </a:prstGeom>
          <a:noFill/>
        </p:spPr>
        <p:txBody>
          <a:bodyPr wrap="square" rtlCol="0">
            <a:spAutoFit/>
          </a:bodyPr>
          <a:lstStyle/>
          <a:p>
            <a:pPr algn="ctr"/>
            <a:r>
              <a:rPr lang="en-GB">
                <a:latin typeface="Maiandra GD" panose="020E0502030308020204" pitchFamily="34" charset="0"/>
              </a:rPr>
              <a:t>Raises aspirations and open’s their eyes to a world beyond their immediate surroundings</a:t>
            </a:r>
          </a:p>
        </p:txBody>
      </p:sp>
      <p:sp>
        <p:nvSpPr>
          <p:cNvPr id="9" name="TextBox 8">
            <a:extLst>
              <a:ext uri="{FF2B5EF4-FFF2-40B4-BE49-F238E27FC236}">
                <a16:creationId xmlns:a16="http://schemas.microsoft.com/office/drawing/2014/main" id="{B7E9C21B-F082-B018-D012-0C659CEBA98C}"/>
              </a:ext>
            </a:extLst>
          </p:cNvPr>
          <p:cNvSpPr txBox="1"/>
          <p:nvPr/>
        </p:nvSpPr>
        <p:spPr>
          <a:xfrm>
            <a:off x="8730343" y="1578819"/>
            <a:ext cx="2500152" cy="1200329"/>
          </a:xfrm>
          <a:prstGeom prst="rect">
            <a:avLst/>
          </a:prstGeom>
          <a:noFill/>
        </p:spPr>
        <p:txBody>
          <a:bodyPr wrap="square" rtlCol="0">
            <a:spAutoFit/>
          </a:bodyPr>
          <a:lstStyle/>
          <a:p>
            <a:pPr algn="ctr"/>
            <a:r>
              <a:rPr lang="en-GB">
                <a:latin typeface="Maiandra GD" panose="020E0502030308020204" pitchFamily="34" charset="0"/>
              </a:rPr>
              <a:t>Shapes independent  and co-operative learners who learn from their mistakes</a:t>
            </a:r>
          </a:p>
        </p:txBody>
      </p:sp>
      <p:sp>
        <p:nvSpPr>
          <p:cNvPr id="10" name="TextBox 9">
            <a:extLst>
              <a:ext uri="{FF2B5EF4-FFF2-40B4-BE49-F238E27FC236}">
                <a16:creationId xmlns:a16="http://schemas.microsoft.com/office/drawing/2014/main" id="{2801625C-9AD0-E45A-D48B-FD72D5234B31}"/>
              </a:ext>
            </a:extLst>
          </p:cNvPr>
          <p:cNvSpPr txBox="1"/>
          <p:nvPr/>
        </p:nvSpPr>
        <p:spPr>
          <a:xfrm>
            <a:off x="8588626" y="3155523"/>
            <a:ext cx="2345094" cy="1200329"/>
          </a:xfrm>
          <a:prstGeom prst="rect">
            <a:avLst/>
          </a:prstGeom>
          <a:noFill/>
        </p:spPr>
        <p:txBody>
          <a:bodyPr wrap="square" rtlCol="0">
            <a:spAutoFit/>
          </a:bodyPr>
          <a:lstStyle/>
          <a:p>
            <a:pPr algn="ctr"/>
            <a:r>
              <a:rPr lang="en-GB">
                <a:latin typeface="Maiandra GD" panose="020E0502030308020204" pitchFamily="34" charset="0"/>
              </a:rPr>
              <a:t>Promotes practical everyday life skills that prepare them for their future</a:t>
            </a:r>
          </a:p>
        </p:txBody>
      </p:sp>
      <p:sp>
        <p:nvSpPr>
          <p:cNvPr id="11" name="TextBox 10">
            <a:extLst>
              <a:ext uri="{FF2B5EF4-FFF2-40B4-BE49-F238E27FC236}">
                <a16:creationId xmlns:a16="http://schemas.microsoft.com/office/drawing/2014/main" id="{2345D6BC-67EA-FD39-C147-27270B4BF9B7}"/>
              </a:ext>
            </a:extLst>
          </p:cNvPr>
          <p:cNvSpPr txBox="1"/>
          <p:nvPr/>
        </p:nvSpPr>
        <p:spPr>
          <a:xfrm>
            <a:off x="1128383" y="4988944"/>
            <a:ext cx="2034073" cy="1200329"/>
          </a:xfrm>
          <a:prstGeom prst="rect">
            <a:avLst/>
          </a:prstGeom>
          <a:noFill/>
        </p:spPr>
        <p:txBody>
          <a:bodyPr wrap="square" rtlCol="0">
            <a:spAutoFit/>
          </a:bodyPr>
          <a:lstStyle/>
          <a:p>
            <a:pPr algn="ctr"/>
            <a:r>
              <a:rPr lang="en-GB">
                <a:latin typeface="Maiandra GD" panose="020E0502030308020204" pitchFamily="34" charset="0"/>
              </a:rPr>
              <a:t>Promotes creativity, curiosity, and confidence</a:t>
            </a:r>
          </a:p>
        </p:txBody>
      </p:sp>
      <p:sp>
        <p:nvSpPr>
          <p:cNvPr id="12" name="TextBox 11">
            <a:extLst>
              <a:ext uri="{FF2B5EF4-FFF2-40B4-BE49-F238E27FC236}">
                <a16:creationId xmlns:a16="http://schemas.microsoft.com/office/drawing/2014/main" id="{523D60CB-FB64-2488-E8A4-818498F30002}"/>
              </a:ext>
            </a:extLst>
          </p:cNvPr>
          <p:cNvSpPr txBox="1"/>
          <p:nvPr/>
        </p:nvSpPr>
        <p:spPr>
          <a:xfrm>
            <a:off x="8207000" y="5127444"/>
            <a:ext cx="2786743" cy="923330"/>
          </a:xfrm>
          <a:prstGeom prst="rect">
            <a:avLst/>
          </a:prstGeom>
          <a:noFill/>
        </p:spPr>
        <p:txBody>
          <a:bodyPr wrap="square" rtlCol="0">
            <a:spAutoFit/>
          </a:bodyPr>
          <a:lstStyle/>
          <a:p>
            <a:pPr algn="ctr"/>
            <a:r>
              <a:rPr lang="en-GB">
                <a:latin typeface="Maiandra GD" panose="020E0502030308020204" pitchFamily="34" charset="0"/>
              </a:rPr>
              <a:t>Builds character, resilience, self-motivation, and a will to succeed</a:t>
            </a:r>
          </a:p>
        </p:txBody>
      </p:sp>
      <p:sp>
        <p:nvSpPr>
          <p:cNvPr id="13" name="TextBox 12">
            <a:extLst>
              <a:ext uri="{FF2B5EF4-FFF2-40B4-BE49-F238E27FC236}">
                <a16:creationId xmlns:a16="http://schemas.microsoft.com/office/drawing/2014/main" id="{8A847A8F-857B-0F32-DF4C-4A7350D59453}"/>
              </a:ext>
            </a:extLst>
          </p:cNvPr>
          <p:cNvSpPr txBox="1"/>
          <p:nvPr/>
        </p:nvSpPr>
        <p:spPr>
          <a:xfrm>
            <a:off x="3843532" y="5132483"/>
            <a:ext cx="3540477" cy="1200329"/>
          </a:xfrm>
          <a:prstGeom prst="rect">
            <a:avLst/>
          </a:prstGeom>
          <a:noFill/>
        </p:spPr>
        <p:txBody>
          <a:bodyPr wrap="square" rtlCol="0">
            <a:spAutoFit/>
          </a:bodyPr>
          <a:lstStyle/>
          <a:p>
            <a:pPr algn="ctr"/>
            <a:r>
              <a:rPr lang="en-GB">
                <a:latin typeface="Maiandra GD" panose="020E0502030308020204" pitchFamily="34" charset="0"/>
              </a:rPr>
              <a:t>Secures knowledge and skills across all EYFS and National Curriculum subjects that build upon prior knowledge</a:t>
            </a:r>
          </a:p>
        </p:txBody>
      </p:sp>
      <p:sp>
        <p:nvSpPr>
          <p:cNvPr id="14" name="Arrow: Right 13">
            <a:extLst>
              <a:ext uri="{FF2B5EF4-FFF2-40B4-BE49-F238E27FC236}">
                <a16:creationId xmlns:a16="http://schemas.microsoft.com/office/drawing/2014/main" id="{9CC74978-F13F-5F5E-0830-BEFFBB513AD9}"/>
              </a:ext>
            </a:extLst>
          </p:cNvPr>
          <p:cNvSpPr/>
          <p:nvPr/>
        </p:nvSpPr>
        <p:spPr>
          <a:xfrm rot="2697410">
            <a:off x="7296150" y="4438650"/>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D73C0517-05D5-B752-689E-B29FE8F8F58B}"/>
              </a:ext>
            </a:extLst>
          </p:cNvPr>
          <p:cNvSpPr/>
          <p:nvPr/>
        </p:nvSpPr>
        <p:spPr>
          <a:xfrm rot="12928123">
            <a:off x="2797966" y="2380821"/>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CB907194-115A-46EC-D516-7BB23EE25F33}"/>
              </a:ext>
            </a:extLst>
          </p:cNvPr>
          <p:cNvSpPr/>
          <p:nvPr/>
        </p:nvSpPr>
        <p:spPr>
          <a:xfrm rot="10800000">
            <a:off x="2536996" y="345804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2CD9C9C6-E9E6-0F85-9E68-A3A018C37187}"/>
              </a:ext>
            </a:extLst>
          </p:cNvPr>
          <p:cNvSpPr/>
          <p:nvPr/>
        </p:nvSpPr>
        <p:spPr>
          <a:xfrm>
            <a:off x="7865298" y="345804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C728DC86-7064-9215-71B8-CEED8463EB36}"/>
              </a:ext>
            </a:extLst>
          </p:cNvPr>
          <p:cNvSpPr/>
          <p:nvPr/>
        </p:nvSpPr>
        <p:spPr>
          <a:xfrm rot="19148916">
            <a:off x="7571215" y="2225536"/>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A90A21E8-4C1E-E35C-294E-A37AF64D4755}"/>
              </a:ext>
            </a:extLst>
          </p:cNvPr>
          <p:cNvSpPr/>
          <p:nvPr/>
        </p:nvSpPr>
        <p:spPr>
          <a:xfrm rot="16200000">
            <a:off x="5262987" y="2675820"/>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4F2F80E3-1790-24AC-FFB2-F68E17838CE1}"/>
              </a:ext>
            </a:extLst>
          </p:cNvPr>
          <p:cNvSpPr/>
          <p:nvPr/>
        </p:nvSpPr>
        <p:spPr>
          <a:xfrm rot="5400000">
            <a:off x="5262985" y="457175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541837BA-17FA-B2D7-E7AB-029D202A7DFC}"/>
              </a:ext>
            </a:extLst>
          </p:cNvPr>
          <p:cNvSpPr/>
          <p:nvPr/>
        </p:nvSpPr>
        <p:spPr>
          <a:xfrm rot="8200638">
            <a:off x="2985254" y="4474679"/>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logo for a school&#10;&#10;Description automatically generated">
            <a:extLst>
              <a:ext uri="{FF2B5EF4-FFF2-40B4-BE49-F238E27FC236}">
                <a16:creationId xmlns:a16="http://schemas.microsoft.com/office/drawing/2014/main" id="{C20D3C12-0A17-C0D7-3179-C4D48F38508E}"/>
              </a:ext>
            </a:extLst>
          </p:cNvPr>
          <p:cNvPicPr>
            <a:picLocks noChangeAspect="1"/>
          </p:cNvPicPr>
          <p:nvPr/>
        </p:nvPicPr>
        <p:blipFill rotWithShape="1">
          <a:blip r:embed="rId3">
            <a:extLst>
              <a:ext uri="{28A0092B-C50C-407E-A947-70E740481C1C}">
                <a14:useLocalDpi xmlns:a14="http://schemas.microsoft.com/office/drawing/2010/main" val="0"/>
              </a:ext>
            </a:extLst>
          </a:blip>
          <a:srcRect l="22411" t="25019" r="23363" b="20515"/>
          <a:stretch/>
        </p:blipFill>
        <p:spPr>
          <a:xfrm>
            <a:off x="903035" y="106993"/>
            <a:ext cx="1142400" cy="1147450"/>
          </a:xfrm>
          <a:prstGeom prst="ellipse">
            <a:avLst/>
          </a:prstGeom>
        </p:spPr>
      </p:pic>
      <p:pic>
        <p:nvPicPr>
          <p:cNvPr id="25" name="Picture 24" descr="A logo for a school&#10;&#10;Description automatically generated">
            <a:extLst>
              <a:ext uri="{FF2B5EF4-FFF2-40B4-BE49-F238E27FC236}">
                <a16:creationId xmlns:a16="http://schemas.microsoft.com/office/drawing/2014/main" id="{1CF1C1BB-3E57-CF4F-9ABD-CF344D7B9C89}"/>
              </a:ext>
            </a:extLst>
          </p:cNvPr>
          <p:cNvPicPr>
            <a:picLocks noChangeAspect="1"/>
          </p:cNvPicPr>
          <p:nvPr/>
        </p:nvPicPr>
        <p:blipFill rotWithShape="1">
          <a:blip r:embed="rId3">
            <a:extLst>
              <a:ext uri="{28A0092B-C50C-407E-A947-70E740481C1C}">
                <a14:useLocalDpi xmlns:a14="http://schemas.microsoft.com/office/drawing/2010/main" val="0"/>
              </a:ext>
            </a:extLst>
          </a:blip>
          <a:srcRect l="22411" t="25019" r="23363" b="20515"/>
          <a:stretch/>
        </p:blipFill>
        <p:spPr>
          <a:xfrm>
            <a:off x="9684675" y="106993"/>
            <a:ext cx="1142400" cy="1147450"/>
          </a:xfrm>
          <a:prstGeom prst="ellipse">
            <a:avLst/>
          </a:prstGeom>
        </p:spPr>
      </p:pic>
    </p:spTree>
    <p:extLst>
      <p:ext uri="{BB962C8B-B14F-4D97-AF65-F5344CB8AC3E}">
        <p14:creationId xmlns:p14="http://schemas.microsoft.com/office/powerpoint/2010/main" val="1469954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5EF39F56-7492-F9CD-100E-A9E70324EE49}"/>
              </a:ext>
            </a:extLst>
          </p:cNvPr>
          <p:cNvSpPr txBox="1"/>
          <p:nvPr/>
        </p:nvSpPr>
        <p:spPr>
          <a:xfrm>
            <a:off x="167846" y="241814"/>
            <a:ext cx="11443725" cy="5102935"/>
          </a:xfrm>
          <a:prstGeom prst="rect">
            <a:avLst/>
          </a:prstGeom>
        </p:spPr>
        <p:txBody>
          <a:bodyPr vert="horz" wrap="square" lIns="0" tIns="12700" rIns="0" bIns="0" rtlCol="0">
            <a:spAutoFit/>
          </a:bodyPr>
          <a:lstStyle/>
          <a:p>
            <a:pPr marL="12700" algn="just">
              <a:lnSpc>
                <a:spcPct val="100000"/>
              </a:lnSpc>
            </a:pPr>
            <a:r>
              <a:rPr lang="en-GB" sz="2000" b="1" dirty="0">
                <a:solidFill>
                  <a:srgbClr val="002060"/>
                </a:solidFill>
                <a:latin typeface="Maiandra GD" panose="020E0502030308020204" pitchFamily="34" charset="0"/>
                <a:cs typeface="Calibri"/>
              </a:rPr>
              <a:t>Subject</a:t>
            </a:r>
            <a:r>
              <a:rPr lang="en-GB" sz="2000" b="1" spc="-35" dirty="0">
                <a:solidFill>
                  <a:srgbClr val="002060"/>
                </a:solidFill>
                <a:latin typeface="Maiandra GD" panose="020E0502030308020204" pitchFamily="34" charset="0"/>
                <a:cs typeface="Calibri"/>
              </a:rPr>
              <a:t> </a:t>
            </a:r>
            <a:r>
              <a:rPr lang="en-GB" sz="2000" b="1" dirty="0">
                <a:solidFill>
                  <a:srgbClr val="002060"/>
                </a:solidFill>
                <a:latin typeface="Maiandra GD" panose="020E0502030308020204" pitchFamily="34" charset="0"/>
                <a:cs typeface="Calibri"/>
              </a:rPr>
              <a:t>Specific</a:t>
            </a:r>
            <a:r>
              <a:rPr lang="en-GB" sz="2000" b="1" spc="-30" dirty="0">
                <a:solidFill>
                  <a:srgbClr val="002060"/>
                </a:solidFill>
                <a:latin typeface="Maiandra GD" panose="020E0502030308020204" pitchFamily="34" charset="0"/>
                <a:cs typeface="Calibri"/>
              </a:rPr>
              <a:t> </a:t>
            </a:r>
            <a:r>
              <a:rPr lang="en-GB" sz="2000" b="1" spc="-10" dirty="0">
                <a:solidFill>
                  <a:srgbClr val="002060"/>
                </a:solidFill>
                <a:latin typeface="Maiandra GD" panose="020E0502030308020204" pitchFamily="34" charset="0"/>
                <a:cs typeface="Calibri"/>
              </a:rPr>
              <a:t>Sequencing and Key Concepts: </a:t>
            </a:r>
            <a:r>
              <a:rPr lang="en-GB" sz="1600" dirty="0">
                <a:latin typeface="Maiandra GD" panose="020E0502030308020204" pitchFamily="34" charset="0"/>
                <a:cs typeface="Calibri"/>
              </a:rPr>
              <a:t>Each</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subject</a:t>
            </a:r>
            <a:r>
              <a:rPr lang="en-GB" sz="1600" spc="-45" dirty="0">
                <a:latin typeface="Maiandra GD" panose="020E0502030308020204" pitchFamily="34" charset="0"/>
                <a:cs typeface="Calibri"/>
              </a:rPr>
              <a:t> </a:t>
            </a:r>
            <a:r>
              <a:rPr lang="en-GB" sz="1600" dirty="0">
                <a:latin typeface="Maiandra GD" panose="020E0502030308020204" pitchFamily="34" charset="0"/>
                <a:cs typeface="Calibri"/>
              </a:rPr>
              <a:t>has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been</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planned</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ensure</a:t>
            </a:r>
            <a:r>
              <a:rPr lang="en-GB" sz="1600" spc="-45" dirty="0">
                <a:latin typeface="Maiandra GD" panose="020E0502030308020204" pitchFamily="34" charset="0"/>
                <a:cs typeface="Calibri"/>
              </a:rPr>
              <a:t> </a:t>
            </a:r>
            <a:r>
              <a:rPr lang="en-GB" sz="1600" dirty="0">
                <a:latin typeface="Maiandra GD" panose="020E0502030308020204" pitchFamily="34" charset="0"/>
                <a:cs typeface="Calibri"/>
              </a:rPr>
              <a:t>that</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knowledge</a:t>
            </a:r>
            <a:r>
              <a:rPr lang="en-GB" sz="1600" spc="-45"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skills</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are</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sequenced from</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Early</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Years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Year</a:t>
            </a:r>
            <a:r>
              <a:rPr lang="en-GB" sz="1600" spc="-35" dirty="0">
                <a:latin typeface="Maiandra GD" panose="020E0502030308020204" pitchFamily="34" charset="0"/>
                <a:cs typeface="Calibri"/>
              </a:rPr>
              <a:t> </a:t>
            </a:r>
            <a:r>
              <a:rPr lang="en-GB" sz="1600" spc="-25" dirty="0">
                <a:latin typeface="Maiandra GD" panose="020E0502030308020204" pitchFamily="34" charset="0"/>
                <a:cs typeface="Calibri"/>
              </a:rPr>
              <a:t>6.  Key Concepts </a:t>
            </a:r>
            <a:r>
              <a:rPr lang="en-GB" sz="1600" dirty="0">
                <a:latin typeface="Maiandra GD" panose="020E0502030308020204" pitchFamily="34" charset="0"/>
                <a:cs typeface="Calibri"/>
              </a:rPr>
              <a:t>are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the</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subject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specific</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t>
            </a:r>
            <a:r>
              <a:rPr lang="en-GB" sz="1600" i="1" dirty="0">
                <a:latin typeface="Maiandra GD" panose="020E0502030308020204" pitchFamily="34" charset="0"/>
                <a:cs typeface="Calibri"/>
              </a:rPr>
              <a:t>Golden Threads’</a:t>
            </a:r>
            <a:r>
              <a:rPr lang="en-GB" sz="1600" i="1" spc="-35" dirty="0">
                <a:latin typeface="Maiandra GD" panose="020E0502030308020204" pitchFamily="34" charset="0"/>
                <a:cs typeface="Calibri"/>
              </a:rPr>
              <a:t> </a:t>
            </a:r>
            <a:r>
              <a:rPr lang="en-GB" sz="1600" dirty="0">
                <a:latin typeface="Maiandra GD" panose="020E0502030308020204" pitchFamily="34" charset="0"/>
                <a:cs typeface="Calibri"/>
              </a:rPr>
              <a:t>that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children</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will</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learn</a:t>
            </a:r>
            <a:r>
              <a:rPr lang="en-GB" sz="1600" spc="-25" dirty="0">
                <a:latin typeface="Maiandra GD" panose="020E0502030308020204" pitchFamily="34" charset="0"/>
                <a:cs typeface="Calibri"/>
              </a:rPr>
              <a:t> </a:t>
            </a:r>
            <a:r>
              <a:rPr lang="en-GB" sz="1600" spc="-10" dirty="0">
                <a:latin typeface="Maiandra GD" panose="020E0502030308020204" pitchFamily="34" charset="0"/>
                <a:cs typeface="Calibri"/>
              </a:rPr>
              <a:t>about, </a:t>
            </a:r>
            <a:r>
              <a:rPr lang="en-GB" sz="1600" dirty="0">
                <a:latin typeface="Maiandra GD" panose="020E0502030308020204" pitchFamily="34" charset="0"/>
                <a:cs typeface="Calibri"/>
              </a:rPr>
              <a:t>return</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revisit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as they</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progress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through</a:t>
            </a:r>
            <a:r>
              <a:rPr lang="en-GB" sz="1600" spc="-20" dirty="0">
                <a:latin typeface="Maiandra GD" panose="020E0502030308020204" pitchFamily="34" charset="0"/>
                <a:cs typeface="Calibri"/>
              </a:rPr>
              <a:t> our</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school.</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Our pupils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will</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have</a:t>
            </a:r>
            <a:r>
              <a:rPr lang="en-GB" sz="1600" spc="-35" dirty="0">
                <a:latin typeface="Maiandra GD" panose="020E0502030308020204" pitchFamily="34" charset="0"/>
                <a:cs typeface="Calibri"/>
              </a:rPr>
              <a:t> </a:t>
            </a:r>
            <a:r>
              <a:rPr lang="en-GB" sz="1600" spc="-10" dirty="0">
                <a:latin typeface="Maiandra GD" panose="020E0502030308020204" pitchFamily="34" charset="0"/>
                <a:cs typeface="Calibri"/>
              </a:rPr>
              <a:t>opportunities</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link</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new</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learning</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15" dirty="0">
                <a:latin typeface="Maiandra GD" panose="020E0502030308020204" pitchFamily="34" charset="0"/>
                <a:cs typeface="Calibri"/>
              </a:rPr>
              <a:t> </a:t>
            </a:r>
            <a:r>
              <a:rPr lang="en-GB" sz="1600" dirty="0">
                <a:latin typeface="Maiandra GD" panose="020E0502030308020204" pitchFamily="34" charset="0"/>
                <a:cs typeface="Calibri"/>
              </a:rPr>
              <a:t>prior</a:t>
            </a:r>
            <a:r>
              <a:rPr lang="en-GB" sz="1600" spc="-25" dirty="0">
                <a:latin typeface="Maiandra GD" panose="020E0502030308020204" pitchFamily="34" charset="0"/>
                <a:cs typeface="Calibri"/>
              </a:rPr>
              <a:t> </a:t>
            </a:r>
            <a:r>
              <a:rPr lang="en-GB" sz="1600" spc="-10" dirty="0">
                <a:latin typeface="Maiandra GD" panose="020E0502030308020204" pitchFamily="34" charset="0"/>
                <a:cs typeface="Calibri"/>
              </a:rPr>
              <a:t>knowledge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thus building a</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rich</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deep</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knowledge</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of</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the</a:t>
            </a:r>
            <a:r>
              <a:rPr lang="en-GB" sz="1600" spc="-35" dirty="0">
                <a:latin typeface="Maiandra GD" panose="020E0502030308020204" pitchFamily="34" charset="0"/>
                <a:cs typeface="Calibri"/>
              </a:rPr>
              <a:t>se  ‘</a:t>
            </a:r>
            <a:r>
              <a:rPr lang="en-GB" sz="1600" i="1" dirty="0">
                <a:latin typeface="Maiandra GD" panose="020E0502030308020204" pitchFamily="34" charset="0"/>
                <a:cs typeface="Calibri"/>
              </a:rPr>
              <a:t>Golden Threads’</a:t>
            </a:r>
            <a:r>
              <a:rPr lang="en-GB" sz="1600" i="1" spc="-35" dirty="0">
                <a:latin typeface="Maiandra GD" panose="020E0502030308020204" pitchFamily="34" charset="0"/>
                <a:cs typeface="Calibri"/>
              </a:rPr>
              <a:t> </a:t>
            </a:r>
            <a:r>
              <a:rPr lang="en-GB" sz="1600" spc="-35" dirty="0">
                <a:latin typeface="Maiandra GD" panose="020E0502030308020204" pitchFamily="34" charset="0"/>
                <a:cs typeface="Calibri"/>
              </a:rPr>
              <a:t>with each encounter. (</a:t>
            </a:r>
            <a:r>
              <a:rPr lang="en-GB" sz="1600" i="1" spc="-35" dirty="0">
                <a:latin typeface="Maiandra GD" panose="020E0502030308020204" pitchFamily="34" charset="0"/>
                <a:cs typeface="Calibri"/>
              </a:rPr>
              <a:t>See Physical Education long term plan with key concepts)</a:t>
            </a:r>
          </a:p>
          <a:p>
            <a:pPr marL="12700" marR="69215" algn="just">
              <a:lnSpc>
                <a:spcPct val="117000"/>
              </a:lnSpc>
              <a:spcBef>
                <a:spcPts val="1010"/>
              </a:spcBef>
            </a:pPr>
            <a:endParaRPr lang="en-GB" sz="1600" dirty="0">
              <a:latin typeface="Maiandra GD" panose="020E0502030308020204" pitchFamily="34" charset="0"/>
              <a:cs typeface="Calibri"/>
            </a:endParaRPr>
          </a:p>
          <a:p>
            <a:pPr marL="12700" algn="just">
              <a:lnSpc>
                <a:spcPct val="100000"/>
              </a:lnSpc>
            </a:pPr>
            <a:r>
              <a:rPr lang="en-GB" sz="2000" b="1" dirty="0">
                <a:solidFill>
                  <a:srgbClr val="002060"/>
                </a:solidFill>
                <a:latin typeface="Maiandra GD" panose="020E0502030308020204" pitchFamily="34" charset="0"/>
                <a:cs typeface="Calibri"/>
              </a:rPr>
              <a:t>Big Ideas</a:t>
            </a:r>
            <a:r>
              <a:rPr lang="en-GB" sz="2000" b="1" spc="-10" dirty="0">
                <a:solidFill>
                  <a:srgbClr val="002060"/>
                </a:solidFill>
                <a:latin typeface="Maiandra GD" panose="020E0502030308020204" pitchFamily="34" charset="0"/>
                <a:cs typeface="Calibri"/>
              </a:rPr>
              <a:t>:</a:t>
            </a:r>
            <a:endParaRPr lang="en-GB" sz="2000" dirty="0">
              <a:solidFill>
                <a:srgbClr val="002060"/>
              </a:solidFill>
              <a:latin typeface="Maiandra GD" panose="020E0502030308020204" pitchFamily="34" charset="0"/>
              <a:cs typeface="Calibri"/>
            </a:endParaRPr>
          </a:p>
          <a:p>
            <a:pPr marL="12700" marR="5080" algn="just">
              <a:lnSpc>
                <a:spcPct val="116799"/>
              </a:lnSpc>
            </a:pPr>
            <a:r>
              <a:rPr lang="en-GB" sz="1600" dirty="0">
                <a:latin typeface="Maiandra GD" panose="020E0502030308020204" pitchFamily="34" charset="0"/>
                <a:cs typeface="Calibri"/>
              </a:rPr>
              <a:t>These</a:t>
            </a:r>
            <a:r>
              <a:rPr lang="en-GB" sz="1600" spc="-40" dirty="0">
                <a:latin typeface="Maiandra GD" panose="020E0502030308020204" pitchFamily="34" charset="0"/>
                <a:cs typeface="Calibri"/>
              </a:rPr>
              <a:t> are the overarching </a:t>
            </a:r>
            <a:r>
              <a:rPr lang="en-GB" sz="1600" i="1" spc="-40" dirty="0">
                <a:latin typeface="Maiandra GD" panose="020E0502030308020204" pitchFamily="34" charset="0"/>
                <a:cs typeface="Calibri"/>
              </a:rPr>
              <a:t>‘Glascote’ </a:t>
            </a:r>
            <a:r>
              <a:rPr lang="en-GB" sz="1600" spc="-40" dirty="0">
                <a:latin typeface="Maiandra GD" panose="020E0502030308020204" pitchFamily="34" charset="0"/>
                <a:cs typeface="Calibri"/>
              </a:rPr>
              <a:t>concepts</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that</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pupils</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can</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use</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apply</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across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different</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curriculum</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subjects.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For</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example,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in</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all</a:t>
            </a:r>
            <a:r>
              <a:rPr lang="en-GB" sz="1600" spc="-25" dirty="0">
                <a:latin typeface="Maiandra GD" panose="020E0502030308020204" pitchFamily="34" charset="0"/>
                <a:cs typeface="Calibri"/>
              </a:rPr>
              <a:t> </a:t>
            </a:r>
            <a:r>
              <a:rPr lang="en-GB" sz="1600" spc="-10" dirty="0">
                <a:latin typeface="Maiandra GD" panose="020E0502030308020204" pitchFamily="34" charset="0"/>
                <a:cs typeface="Calibri"/>
              </a:rPr>
              <a:t>areas </a:t>
            </a:r>
            <a:r>
              <a:rPr lang="en-GB" sz="1600" dirty="0">
                <a:latin typeface="Maiandra GD" panose="020E0502030308020204" pitchFamily="34" charset="0"/>
                <a:cs typeface="Calibri"/>
              </a:rPr>
              <a:t>of</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the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curriculum,</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children</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will</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build</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an</a:t>
            </a:r>
            <a:r>
              <a:rPr lang="en-GB" sz="1600" spc="-35" dirty="0">
                <a:latin typeface="Maiandra GD" panose="020E0502030308020204" pitchFamily="34" charset="0"/>
                <a:cs typeface="Calibri"/>
              </a:rPr>
              <a:t> </a:t>
            </a:r>
            <a:r>
              <a:rPr lang="en-GB" sz="1600" spc="-10" dirty="0">
                <a:latin typeface="Maiandra GD" panose="020E0502030308020204" pitchFamily="34" charset="0"/>
                <a:cs typeface="Calibri"/>
              </a:rPr>
              <a:t>understanding</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of</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‘significance’;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learning</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about</a:t>
            </a:r>
            <a:r>
              <a:rPr lang="en-GB" sz="1600" spc="-30" dirty="0">
                <a:latin typeface="Maiandra GD" panose="020E0502030308020204" pitchFamily="34" charset="0"/>
                <a:cs typeface="Calibri"/>
              </a:rPr>
              <a:t> </a:t>
            </a:r>
            <a:r>
              <a:rPr lang="en-GB" sz="1600" spc="-10" dirty="0">
                <a:latin typeface="Maiandra GD" panose="020E0502030308020204" pitchFamily="34" charset="0"/>
                <a:cs typeface="Calibri"/>
              </a:rPr>
              <a:t>significant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authors,</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artists,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scientific</a:t>
            </a:r>
            <a:r>
              <a:rPr lang="en-GB" sz="1600" spc="-30" dirty="0">
                <a:latin typeface="Maiandra GD" panose="020E0502030308020204" pitchFamily="34" charset="0"/>
                <a:cs typeface="Calibri"/>
              </a:rPr>
              <a:t> </a:t>
            </a:r>
            <a:r>
              <a:rPr lang="en-GB" sz="1600" spc="-10" dirty="0">
                <a:latin typeface="Maiandra GD" panose="020E0502030308020204" pitchFamily="34" charset="0"/>
                <a:cs typeface="Calibri"/>
              </a:rPr>
              <a:t>discoveries, </a:t>
            </a:r>
            <a:r>
              <a:rPr lang="en-GB" sz="1600" dirty="0">
                <a:latin typeface="Maiandra GD" panose="020E0502030308020204" pitchFamily="34" charset="0"/>
                <a:cs typeface="Calibri"/>
              </a:rPr>
              <a:t>pieces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of</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music,</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figures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events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from</a:t>
            </a:r>
            <a:r>
              <a:rPr lang="en-GB" sz="1600" spc="-25" dirty="0">
                <a:latin typeface="Maiandra GD" panose="020E0502030308020204" pitchFamily="34" charset="0"/>
                <a:cs typeface="Calibri"/>
              </a:rPr>
              <a:t> different cultures, religions and </a:t>
            </a:r>
            <a:r>
              <a:rPr lang="en-GB" sz="1600" dirty="0">
                <a:latin typeface="Maiandra GD" panose="020E0502030308020204" pitchFamily="34" charset="0"/>
                <a:cs typeface="Calibri"/>
              </a:rPr>
              <a:t>history</a:t>
            </a:r>
            <a:r>
              <a:rPr lang="en-GB" sz="1600" spc="-25" dirty="0">
                <a:latin typeface="Maiandra GD" panose="020E0502030308020204" pitchFamily="34" charset="0"/>
                <a:cs typeface="Calibri"/>
              </a:rPr>
              <a:t>. </a:t>
            </a:r>
            <a:endParaRPr lang="en-GB" sz="1600" i="1" spc="-25" dirty="0">
              <a:latin typeface="Maiandra GD" panose="020E0502030308020204" pitchFamily="34" charset="0"/>
              <a:cs typeface="Calibri"/>
            </a:endParaRPr>
          </a:p>
          <a:p>
            <a:pPr marL="12700" marR="5080" algn="just">
              <a:lnSpc>
                <a:spcPct val="116799"/>
              </a:lnSpc>
            </a:pPr>
            <a:endParaRPr lang="en-GB" sz="1600" i="1" spc="-25" dirty="0">
              <a:latin typeface="Maiandra GD" panose="020E0502030308020204" pitchFamily="34" charset="0"/>
              <a:cs typeface="Calibri"/>
            </a:endParaRPr>
          </a:p>
          <a:p>
            <a:pPr marL="12700" marR="5080" algn="just">
              <a:lnSpc>
                <a:spcPct val="116799"/>
              </a:lnSpc>
            </a:pPr>
            <a:endParaRPr lang="en-GB" sz="1600" spc="-25" dirty="0">
              <a:latin typeface="Maiandra GD" panose="020E0502030308020204" pitchFamily="34" charset="0"/>
              <a:cs typeface="Calibri"/>
            </a:endParaRPr>
          </a:p>
          <a:p>
            <a:pPr marL="12700" marR="5080" algn="just">
              <a:lnSpc>
                <a:spcPct val="116799"/>
              </a:lnSpc>
              <a:spcBef>
                <a:spcPts val="1020"/>
              </a:spcBef>
            </a:pPr>
            <a:endParaRPr lang="en-GB" sz="1600" spc="-25" dirty="0">
              <a:latin typeface="Maiandra GD" panose="020E0502030308020204" pitchFamily="34" charset="0"/>
              <a:cs typeface="Calibri"/>
            </a:endParaRPr>
          </a:p>
          <a:p>
            <a:pPr marL="12700" marR="5080" algn="just">
              <a:lnSpc>
                <a:spcPct val="116799"/>
              </a:lnSpc>
              <a:spcBef>
                <a:spcPts val="1020"/>
              </a:spcBef>
            </a:pPr>
            <a:endParaRPr lang="en-GB" sz="1600" spc="-25" dirty="0">
              <a:latin typeface="Maiandra GD" panose="020E0502030308020204" pitchFamily="34" charset="0"/>
              <a:cs typeface="Calibri"/>
            </a:endParaRPr>
          </a:p>
          <a:p>
            <a:pPr marL="12700" algn="just">
              <a:lnSpc>
                <a:spcPct val="100000"/>
              </a:lnSpc>
            </a:pPr>
            <a:r>
              <a:rPr lang="en-GB" sz="2000" b="1" spc="-10" dirty="0">
                <a:solidFill>
                  <a:srgbClr val="002060"/>
                </a:solidFill>
                <a:latin typeface="Maiandra GD" panose="020E0502030308020204" pitchFamily="34" charset="0"/>
                <a:cs typeface="Calibri"/>
              </a:rPr>
              <a:t>Character Virtues:</a:t>
            </a:r>
            <a:endParaRPr lang="en-GB" sz="1600" b="1" spc="-10" dirty="0">
              <a:latin typeface="Maiandra GD" panose="020E0502030308020204" pitchFamily="34" charset="0"/>
              <a:cs typeface="Calibri"/>
            </a:endParaRPr>
          </a:p>
          <a:p>
            <a:pPr marL="12700" algn="just">
              <a:lnSpc>
                <a:spcPct val="100000"/>
              </a:lnSpc>
            </a:pPr>
            <a:r>
              <a:rPr lang="en-GB" sz="1600" dirty="0">
                <a:latin typeface="Maiandra GD" panose="020E0502030308020204" pitchFamily="34" charset="0"/>
                <a:cs typeface="Calibri"/>
              </a:rPr>
              <a:t>These are the underpinning qualities and character traits stemming from </a:t>
            </a:r>
            <a:r>
              <a:rPr lang="en-GB" sz="1600" i="1" dirty="0">
                <a:latin typeface="Maiandra GD" panose="020E0502030308020204" pitchFamily="34" charset="0"/>
                <a:cs typeface="Calibri"/>
              </a:rPr>
              <a:t>‘Pride’</a:t>
            </a:r>
            <a:r>
              <a:rPr lang="en-GB" sz="1600" dirty="0">
                <a:latin typeface="Maiandra GD" panose="020E0502030308020204" pitchFamily="34" charset="0"/>
                <a:cs typeface="Calibri"/>
              </a:rPr>
              <a:t> that we desire all of our children, and staff, to demonstrate. </a:t>
            </a:r>
            <a:endParaRPr lang="en-GB" sz="1600" spc="-25" dirty="0">
              <a:latin typeface="Maiandra GD" panose="020E0502030308020204" pitchFamily="34" charset="0"/>
              <a:cs typeface="Calibri"/>
            </a:endParaRPr>
          </a:p>
        </p:txBody>
      </p:sp>
      <p:pic>
        <p:nvPicPr>
          <p:cNvPr id="12" name="Picture 11">
            <a:extLst>
              <a:ext uri="{FF2B5EF4-FFF2-40B4-BE49-F238E27FC236}">
                <a16:creationId xmlns:a16="http://schemas.microsoft.com/office/drawing/2014/main" id="{5AF44A2A-ADAA-1B30-895C-55321A1E665C}"/>
              </a:ext>
            </a:extLst>
          </p:cNvPr>
          <p:cNvPicPr>
            <a:picLocks noChangeAspect="1"/>
          </p:cNvPicPr>
          <p:nvPr/>
        </p:nvPicPr>
        <p:blipFill>
          <a:blip r:embed="rId2"/>
          <a:stretch>
            <a:fillRect/>
          </a:stretch>
        </p:blipFill>
        <p:spPr>
          <a:xfrm>
            <a:off x="3147455" y="3273738"/>
            <a:ext cx="5484505" cy="1208644"/>
          </a:xfrm>
          <a:prstGeom prst="rect">
            <a:avLst/>
          </a:prstGeom>
        </p:spPr>
      </p:pic>
      <p:pic>
        <p:nvPicPr>
          <p:cNvPr id="20" name="Picture 19">
            <a:extLst>
              <a:ext uri="{FF2B5EF4-FFF2-40B4-BE49-F238E27FC236}">
                <a16:creationId xmlns:a16="http://schemas.microsoft.com/office/drawing/2014/main" id="{68802C0A-F367-A57D-5963-94E7EF6A211A}"/>
              </a:ext>
            </a:extLst>
          </p:cNvPr>
          <p:cNvPicPr>
            <a:picLocks noChangeAspect="1"/>
          </p:cNvPicPr>
          <p:nvPr/>
        </p:nvPicPr>
        <p:blipFill>
          <a:blip r:embed="rId3"/>
          <a:stretch>
            <a:fillRect/>
          </a:stretch>
        </p:blipFill>
        <p:spPr>
          <a:xfrm>
            <a:off x="2489311" y="5434984"/>
            <a:ext cx="7018628" cy="1181202"/>
          </a:xfrm>
          <a:prstGeom prst="rect">
            <a:avLst/>
          </a:prstGeom>
        </p:spPr>
      </p:pic>
    </p:spTree>
    <p:extLst>
      <p:ext uri="{BB962C8B-B14F-4D97-AF65-F5344CB8AC3E}">
        <p14:creationId xmlns:p14="http://schemas.microsoft.com/office/powerpoint/2010/main" val="289392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33EDA0D-F54B-48BB-9910-7DB6A5FBA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3A73256-0EB9-4289-A040-E77C05B42F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2000" cy="2395820"/>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84FE2E0-0356-4DC9-A129-5C677E5BB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080500" y="6"/>
            <a:ext cx="311149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AF9516E-11D6-4EBA-B6FD-722514EE9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
            <a:ext cx="12192000" cy="2395815"/>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E68CD86-EBCA-4577-B9FD-960CCEE8C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26042" y="9496"/>
            <a:ext cx="11765956" cy="2376835"/>
          </a:xfrm>
          <a:prstGeom prst="rect">
            <a:avLst/>
          </a:prstGeom>
          <a:gradFill>
            <a:gsLst>
              <a:gs pos="0">
                <a:srgbClr val="000000">
                  <a:alpha val="8000"/>
                </a:srgbClr>
              </a:gs>
              <a:gs pos="76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D81ACE-B53D-573B-32E3-7194D3620F1B}"/>
              </a:ext>
            </a:extLst>
          </p:cNvPr>
          <p:cNvSpPr txBox="1"/>
          <p:nvPr/>
        </p:nvSpPr>
        <p:spPr>
          <a:xfrm>
            <a:off x="1371599" y="365125"/>
            <a:ext cx="9748522"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kern="1200">
                <a:solidFill>
                  <a:srgbClr val="FFFFFF"/>
                </a:solidFill>
                <a:latin typeface="Maiandra GD" panose="020E0502030308020204" pitchFamily="34" charset="0"/>
                <a:ea typeface="+mj-ea"/>
                <a:cs typeface="+mj-cs"/>
              </a:rPr>
              <a:t>  IMPLEMENTATION – Our approach  </a:t>
            </a:r>
          </a:p>
        </p:txBody>
      </p:sp>
      <p:pic>
        <p:nvPicPr>
          <p:cNvPr id="5" name="Picture 4" descr="A logo with a magnifying glass and words&#10;&#10;Description automatically generated">
            <a:extLst>
              <a:ext uri="{FF2B5EF4-FFF2-40B4-BE49-F238E27FC236}">
                <a16:creationId xmlns:a16="http://schemas.microsoft.com/office/drawing/2014/main" id="{1766B601-E52A-AF63-FA31-689CB72C0A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490" t="19536" r="17733" b="15512"/>
          <a:stretch/>
        </p:blipFill>
        <p:spPr bwMode="auto">
          <a:xfrm>
            <a:off x="946456" y="1556137"/>
            <a:ext cx="1839265" cy="1903011"/>
          </a:xfrm>
          <a:custGeom>
            <a:avLst/>
            <a:gdLst/>
            <a:ahLst/>
            <a:cxnLst/>
            <a:rect l="l" t="t" r="r" b="b"/>
            <a:pathLst>
              <a:path w="2282932" h="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a:extLst>
            <a:ext uri="{53640926-AAD7-44D8-BBD7-CCE9431645EC}">
              <a14:shadowObscured xmlns:a14="http://schemas.microsoft.com/office/drawing/2010/main"/>
            </a:ext>
          </a:extLst>
        </p:spPr>
      </p:pic>
      <p:pic>
        <p:nvPicPr>
          <p:cNvPr id="7" name="Picture 6" descr="A blue circle with a person and gear&#10;&#10;Description automatically generated with medium confidence">
            <a:extLst>
              <a:ext uri="{FF2B5EF4-FFF2-40B4-BE49-F238E27FC236}">
                <a16:creationId xmlns:a16="http://schemas.microsoft.com/office/drawing/2014/main" id="{22C2C9F8-63E6-6220-83C6-68167BC0DD5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 b="-6"/>
          <a:stretch/>
        </p:blipFill>
        <p:spPr bwMode="auto">
          <a:xfrm>
            <a:off x="6584547" y="1470744"/>
            <a:ext cx="1952023" cy="1952023"/>
          </a:xfrm>
          <a:custGeom>
            <a:avLst/>
            <a:gdLst/>
            <a:ahLst/>
            <a:cxnLst/>
            <a:rect l="l" t="t" r="r" b="b"/>
            <a:pathLst>
              <a:path w="2282932" h="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a:extLst>
            <a:ext uri="{53640926-AAD7-44D8-BBD7-CCE9431645EC}">
              <a14:shadowObscured xmlns:a14="http://schemas.microsoft.com/office/drawing/2010/main"/>
            </a:ext>
          </a:extLst>
        </p:spPr>
      </p:pic>
      <p:pic>
        <p:nvPicPr>
          <p:cNvPr id="8" name="Picture 7" descr="A sign in a circle&#10;&#10;Description automatically generated">
            <a:extLst>
              <a:ext uri="{FF2B5EF4-FFF2-40B4-BE49-F238E27FC236}">
                <a16:creationId xmlns:a16="http://schemas.microsoft.com/office/drawing/2014/main" id="{1017CF93-2FFD-4962-CF14-8F86EF4BC647}"/>
              </a:ext>
            </a:extLst>
          </p:cNvPr>
          <p:cNvPicPr>
            <a:picLocks noChangeAspect="1"/>
          </p:cNvPicPr>
          <p:nvPr/>
        </p:nvPicPr>
        <p:blipFill rotWithShape="1">
          <a:blip r:embed="rId4">
            <a:extLst>
              <a:ext uri="{28A0092B-C50C-407E-A947-70E740481C1C}">
                <a14:useLocalDpi xmlns:a14="http://schemas.microsoft.com/office/drawing/2010/main" val="0"/>
              </a:ext>
            </a:extLst>
          </a:blip>
          <a:srcRect l="17851" t="18697" r="18623" b="15566"/>
          <a:stretch/>
        </p:blipFill>
        <p:spPr>
          <a:xfrm>
            <a:off x="8852394" y="1374459"/>
            <a:ext cx="1875402" cy="1940667"/>
          </a:xfrm>
          <a:prstGeom prst="flowChartConnector">
            <a:avLst/>
          </a:prstGeom>
        </p:spPr>
      </p:pic>
      <p:sp>
        <p:nvSpPr>
          <p:cNvPr id="9" name="TextBox 8">
            <a:extLst>
              <a:ext uri="{FF2B5EF4-FFF2-40B4-BE49-F238E27FC236}">
                <a16:creationId xmlns:a16="http://schemas.microsoft.com/office/drawing/2014/main" id="{C14A7A13-8506-34BE-CBB1-87043210F1E4}"/>
              </a:ext>
            </a:extLst>
          </p:cNvPr>
          <p:cNvSpPr txBox="1"/>
          <p:nvPr/>
        </p:nvSpPr>
        <p:spPr>
          <a:xfrm>
            <a:off x="426042" y="4042158"/>
            <a:ext cx="11058035" cy="2320458"/>
          </a:xfrm>
          <a:prstGeom prst="rect">
            <a:avLst/>
          </a:prstGeom>
        </p:spPr>
        <p:txBody>
          <a:bodyPr vert="horz" lIns="91440" tIns="45720" rIns="91440" bIns="45720" rtlCol="0" anchor="ctr">
            <a:noAutofit/>
          </a:bodyPr>
          <a:lstStyle/>
          <a:p>
            <a:pPr algn="just"/>
            <a:r>
              <a:rPr lang="en-US" sz="1600" dirty="0">
                <a:latin typeface="Maiandra GD"/>
              </a:rPr>
              <a:t>We use “</a:t>
            </a:r>
            <a:r>
              <a:rPr lang="en-US" sz="1600" dirty="0" err="1">
                <a:latin typeface="Maiandra GD"/>
              </a:rPr>
              <a:t>imoves</a:t>
            </a:r>
            <a:r>
              <a:rPr lang="en-US" sz="1600" dirty="0">
                <a:latin typeface="Maiandra GD"/>
              </a:rPr>
              <a:t>” to deliver our curriculum which encompasses all areas of physical activity including fundamentals, dance, gymnastics, football, basketball. Our chosen sports and units of study at Glascote Academy:</a:t>
            </a:r>
          </a:p>
          <a:p>
            <a:pPr marL="285750" indent="-285750" algn="just">
              <a:buFont typeface="Arial" panose="020B0604020202020204" pitchFamily="34" charset="0"/>
              <a:buChar char="•"/>
            </a:pPr>
            <a:r>
              <a:rPr lang="en-US" sz="1600" dirty="0">
                <a:latin typeface="Maiandra GD"/>
              </a:rPr>
              <a:t>provide opportunities for the learning and development of a range of skills through a wide and varied selection of sports</a:t>
            </a:r>
          </a:p>
          <a:p>
            <a:pPr marL="285750" indent="-285750" algn="just">
              <a:buFont typeface="Arial" panose="020B0604020202020204" pitchFamily="34" charset="0"/>
              <a:buChar char="•"/>
            </a:pPr>
            <a:r>
              <a:rPr lang="en-US" sz="1600" dirty="0">
                <a:latin typeface="Maiandra GD"/>
              </a:rPr>
              <a:t>Provide opportunities to play competitive games or perform (dance and gymnastics) and the end of each unit. </a:t>
            </a:r>
          </a:p>
          <a:p>
            <a:pPr algn="just"/>
            <a:endParaRPr lang="en-US" sz="600" dirty="0">
              <a:latin typeface="Maiandra GD"/>
              <a:cs typeface="Arial"/>
            </a:endParaRPr>
          </a:p>
          <a:p>
            <a:pPr algn="just"/>
            <a:r>
              <a:rPr lang="en-US" sz="1600" dirty="0">
                <a:latin typeface="Maiandra GD"/>
              </a:rPr>
              <a:t>During lessons, our children will:</a:t>
            </a:r>
          </a:p>
          <a:p>
            <a:pPr marL="285750" indent="-285750" algn="just">
              <a:buFont typeface="Arial" panose="020B0604020202020204" pitchFamily="34" charset="0"/>
              <a:buChar char="•"/>
            </a:pPr>
            <a:r>
              <a:rPr lang="en-US" sz="1600" dirty="0">
                <a:latin typeface="Maiandra GD"/>
              </a:rPr>
              <a:t>Learn new skills</a:t>
            </a:r>
          </a:p>
          <a:p>
            <a:pPr marL="285750" indent="-285750" algn="just">
              <a:buFont typeface="Arial" panose="020B0604020202020204" pitchFamily="34" charset="0"/>
              <a:buChar char="•"/>
            </a:pPr>
            <a:r>
              <a:rPr lang="en-US" sz="1600" dirty="0">
                <a:latin typeface="Maiandra GD"/>
              </a:rPr>
              <a:t>Enjoy being active</a:t>
            </a:r>
          </a:p>
          <a:p>
            <a:pPr marL="285750" indent="-285750" algn="just">
              <a:buFont typeface="Arial" panose="020B0604020202020204" pitchFamily="34" charset="0"/>
              <a:buChar char="•"/>
            </a:pPr>
            <a:r>
              <a:rPr lang="en-US" sz="1600" dirty="0">
                <a:latin typeface="Maiandra GD"/>
              </a:rPr>
              <a:t>Practice and master their skills</a:t>
            </a:r>
          </a:p>
          <a:p>
            <a:pPr marL="285750" indent="-285750" algn="just">
              <a:buFont typeface="Arial" panose="020B0604020202020204" pitchFamily="34" charset="0"/>
              <a:buChar char="•"/>
            </a:pPr>
            <a:r>
              <a:rPr lang="en-US" sz="1600" dirty="0">
                <a:latin typeface="Maiandra GD"/>
              </a:rPr>
              <a:t>Observe</a:t>
            </a:r>
          </a:p>
          <a:p>
            <a:pPr marL="285750" indent="-285750" algn="just">
              <a:buFont typeface="Arial" panose="020B0604020202020204" pitchFamily="34" charset="0"/>
              <a:buChar char="•"/>
            </a:pPr>
            <a:r>
              <a:rPr lang="en-US" sz="1600" dirty="0">
                <a:latin typeface="Maiandra GD"/>
              </a:rPr>
              <a:t>Listen </a:t>
            </a:r>
          </a:p>
          <a:p>
            <a:pPr marL="285750" indent="-285750" algn="just">
              <a:buFont typeface="Arial" panose="020B0604020202020204" pitchFamily="34" charset="0"/>
              <a:buChar char="•"/>
            </a:pPr>
            <a:r>
              <a:rPr lang="en-US" sz="1600" dirty="0">
                <a:latin typeface="Maiandra GD"/>
              </a:rPr>
              <a:t>Discuss tactics</a:t>
            </a:r>
          </a:p>
          <a:p>
            <a:pPr marL="285750" indent="-285750" algn="just">
              <a:buFont typeface="Arial" panose="020B0604020202020204" pitchFamily="34" charset="0"/>
              <a:buChar char="•"/>
            </a:pPr>
            <a:r>
              <a:rPr lang="en-US" sz="1600" dirty="0">
                <a:latin typeface="Maiandra GD"/>
              </a:rPr>
              <a:t>Self and peer assess</a:t>
            </a:r>
            <a:endParaRPr lang="en-US" sz="1600" dirty="0">
              <a:latin typeface="Aptos Display"/>
            </a:endParaRPr>
          </a:p>
          <a:p>
            <a:pPr marR="64135">
              <a:lnSpc>
                <a:spcPct val="90000"/>
              </a:lnSpc>
              <a:spcBef>
                <a:spcPts val="18"/>
              </a:spcBef>
            </a:pPr>
            <a:endParaRPr lang="en-US" sz="1600" dirty="0">
              <a:latin typeface="Maiandra GD" panose="020E0502030308020204" pitchFamily="34" charset="0"/>
            </a:endParaRPr>
          </a:p>
          <a:p>
            <a:pPr marR="64135">
              <a:lnSpc>
                <a:spcPct val="90000"/>
              </a:lnSpc>
              <a:spcBef>
                <a:spcPts val="18"/>
              </a:spcBef>
            </a:pPr>
            <a:endParaRPr lang="en-US" sz="1600" spc="-23" dirty="0">
              <a:latin typeface="Maiandra GD" panose="020E0502030308020204" pitchFamily="34" charset="0"/>
            </a:endParaRPr>
          </a:p>
        </p:txBody>
      </p:sp>
      <p:pic>
        <p:nvPicPr>
          <p:cNvPr id="11" name="Picture 10" descr="A blue circle with a person pushing a ball up a hill&#10;&#10;Description automatically generated">
            <a:extLst>
              <a:ext uri="{FF2B5EF4-FFF2-40B4-BE49-F238E27FC236}">
                <a16:creationId xmlns:a16="http://schemas.microsoft.com/office/drawing/2014/main" id="{C0850A68-D3D8-635E-9E0E-E2892CB6AB3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54531" y="1425161"/>
            <a:ext cx="1839265" cy="1839265"/>
          </a:xfrm>
          <a:prstGeom prst="flowChartConnector">
            <a:avLst/>
          </a:prstGeom>
        </p:spPr>
      </p:pic>
    </p:spTree>
    <p:extLst>
      <p:ext uri="{BB962C8B-B14F-4D97-AF65-F5344CB8AC3E}">
        <p14:creationId xmlns:p14="http://schemas.microsoft.com/office/powerpoint/2010/main" val="3119236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D81ACE-B53D-573B-32E3-7194D3620F1B}"/>
              </a:ext>
            </a:extLst>
          </p:cNvPr>
          <p:cNvSpPr txBox="1"/>
          <p:nvPr/>
        </p:nvSpPr>
        <p:spPr>
          <a:xfrm>
            <a:off x="234400" y="156348"/>
            <a:ext cx="8673625" cy="10946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kern="1200">
                <a:latin typeface="+mj-lt"/>
                <a:ea typeface="+mj-ea"/>
                <a:cs typeface="+mj-cs"/>
              </a:rPr>
              <a:t> </a:t>
            </a:r>
            <a:r>
              <a:rPr lang="en-US" sz="3600" kern="1200">
                <a:latin typeface="Maiandra GD" panose="020E0502030308020204" pitchFamily="34" charset="0"/>
                <a:ea typeface="+mj-ea"/>
                <a:cs typeface="+mj-cs"/>
              </a:rPr>
              <a:t>IMPLEMENTATION</a:t>
            </a:r>
            <a:r>
              <a:rPr lang="en-US" sz="3600" kern="1200">
                <a:latin typeface="+mj-lt"/>
                <a:ea typeface="+mj-ea"/>
                <a:cs typeface="+mj-cs"/>
              </a:rPr>
              <a:t> – Our approach  </a:t>
            </a:r>
          </a:p>
        </p:txBody>
      </p:sp>
      <p:sp>
        <p:nvSpPr>
          <p:cNvPr id="9" name="TextBox 8">
            <a:extLst>
              <a:ext uri="{FF2B5EF4-FFF2-40B4-BE49-F238E27FC236}">
                <a16:creationId xmlns:a16="http://schemas.microsoft.com/office/drawing/2014/main" id="{C14A7A13-8506-34BE-CBB1-87043210F1E4}"/>
              </a:ext>
            </a:extLst>
          </p:cNvPr>
          <p:cNvSpPr txBox="1"/>
          <p:nvPr/>
        </p:nvSpPr>
        <p:spPr>
          <a:xfrm>
            <a:off x="234400" y="1487619"/>
            <a:ext cx="7533083" cy="2671426"/>
          </a:xfrm>
          <a:prstGeom prst="rect">
            <a:avLst/>
          </a:prstGeom>
        </p:spPr>
        <p:txBody>
          <a:bodyPr vert="horz" lIns="91440" tIns="45720" rIns="91440" bIns="45720" rtlCol="0" anchor="t">
            <a:noAutofit/>
          </a:bodyPr>
          <a:lstStyle/>
          <a:p>
            <a:pPr>
              <a:lnSpc>
                <a:spcPct val="90000"/>
              </a:lnSpc>
              <a:spcAft>
                <a:spcPts val="600"/>
              </a:spcAft>
            </a:pPr>
            <a:r>
              <a:rPr lang="en-US" dirty="0">
                <a:latin typeface="Maiandra GD" panose="020E0502030308020204" pitchFamily="34" charset="0"/>
              </a:rPr>
              <a:t>The sequential progression of substantive knowledge and disciplinary skills are set out to </a:t>
            </a:r>
            <a:r>
              <a:rPr lang="en-GB" sz="1800" i="0" dirty="0">
                <a:effectLst/>
                <a:latin typeface="Maiandra GD" panose="020E0502030308020204" pitchFamily="34" charset="0"/>
              </a:rPr>
              <a:t>to ensure that all pupils: </a:t>
            </a:r>
          </a:p>
          <a:p>
            <a:pPr marL="285750" indent="-285750">
              <a:lnSpc>
                <a:spcPct val="90000"/>
              </a:lnSpc>
              <a:spcAft>
                <a:spcPts val="600"/>
              </a:spcAft>
              <a:buFont typeface="Arial" panose="020B0604020202020204" pitchFamily="34" charset="0"/>
              <a:buChar char="•"/>
            </a:pPr>
            <a:r>
              <a:rPr lang="en-GB" sz="1800" i="0" dirty="0">
                <a:effectLst/>
                <a:highlight>
                  <a:srgbClr val="F5F5F5"/>
                </a:highlight>
                <a:latin typeface="Maiandra GD" panose="020E0502030308020204" pitchFamily="34" charset="0"/>
              </a:rPr>
              <a:t>develop competence to excel in a broad range of physical activities</a:t>
            </a:r>
            <a:r>
              <a:rPr lang="en-US" sz="1800" i="0" dirty="0">
                <a:effectLst/>
                <a:highlight>
                  <a:srgbClr val="F5F5F5"/>
                </a:highlight>
                <a:latin typeface="Maiandra GD" panose="020E0502030308020204" pitchFamily="34" charset="0"/>
              </a:rPr>
              <a:t>​</a:t>
            </a:r>
            <a:endParaRPr lang="en-US" dirty="0">
              <a:highlight>
                <a:srgbClr val="F5F5F5"/>
              </a:highlight>
              <a:latin typeface="Maiandra GD" panose="020E0502030308020204" pitchFamily="34" charset="0"/>
            </a:endParaRPr>
          </a:p>
          <a:p>
            <a:pPr marL="285750" indent="-285750">
              <a:lnSpc>
                <a:spcPct val="90000"/>
              </a:lnSpc>
              <a:spcAft>
                <a:spcPts val="600"/>
              </a:spcAft>
              <a:buFont typeface="Arial" panose="020B0604020202020204" pitchFamily="34" charset="0"/>
              <a:buChar char="•"/>
            </a:pPr>
            <a:r>
              <a:rPr lang="en-GB" sz="1800" i="0" dirty="0">
                <a:effectLst/>
                <a:highlight>
                  <a:srgbClr val="F5F5F5"/>
                </a:highlight>
                <a:latin typeface="Maiandra GD" panose="020E0502030308020204" pitchFamily="34" charset="0"/>
              </a:rPr>
              <a:t>are physically active for sustained periods of time</a:t>
            </a:r>
            <a:r>
              <a:rPr lang="en-US" sz="1800" i="0" dirty="0">
                <a:effectLst/>
                <a:highlight>
                  <a:srgbClr val="F5F5F5"/>
                </a:highlight>
                <a:latin typeface="Maiandra GD" panose="020E0502030308020204" pitchFamily="34" charset="0"/>
              </a:rPr>
              <a:t>​</a:t>
            </a:r>
            <a:endParaRPr lang="en-US" dirty="0">
              <a:highlight>
                <a:srgbClr val="F5F5F5"/>
              </a:highlight>
              <a:latin typeface="Maiandra GD" panose="020E0502030308020204" pitchFamily="34" charset="0"/>
            </a:endParaRPr>
          </a:p>
          <a:p>
            <a:pPr marL="285750" indent="-285750">
              <a:lnSpc>
                <a:spcPct val="90000"/>
              </a:lnSpc>
              <a:spcAft>
                <a:spcPts val="600"/>
              </a:spcAft>
              <a:buFont typeface="Arial" panose="020B0604020202020204" pitchFamily="34" charset="0"/>
              <a:buChar char="•"/>
            </a:pPr>
            <a:r>
              <a:rPr lang="en-GB" sz="1800" i="0" dirty="0">
                <a:effectLst/>
                <a:highlight>
                  <a:srgbClr val="F5F5F5"/>
                </a:highlight>
                <a:latin typeface="Maiandra GD" panose="020E0502030308020204" pitchFamily="34" charset="0"/>
              </a:rPr>
              <a:t>engage in competitive sports and activities </a:t>
            </a:r>
            <a:r>
              <a:rPr lang="en-US" sz="1800" i="0" dirty="0">
                <a:effectLst/>
                <a:highlight>
                  <a:srgbClr val="F5F5F5"/>
                </a:highlight>
                <a:latin typeface="Maiandra GD" panose="020E0502030308020204" pitchFamily="34" charset="0"/>
              </a:rPr>
              <a:t>​</a:t>
            </a:r>
            <a:endParaRPr lang="en-US" dirty="0">
              <a:highlight>
                <a:srgbClr val="F5F5F5"/>
              </a:highlight>
              <a:latin typeface="Maiandra GD" panose="020E0502030308020204" pitchFamily="34" charset="0"/>
            </a:endParaRPr>
          </a:p>
          <a:p>
            <a:pPr marL="285750" indent="-285750">
              <a:lnSpc>
                <a:spcPct val="90000"/>
              </a:lnSpc>
              <a:spcAft>
                <a:spcPts val="600"/>
              </a:spcAft>
              <a:buFont typeface="Arial" panose="020B0604020202020204" pitchFamily="34" charset="0"/>
              <a:buChar char="•"/>
            </a:pPr>
            <a:r>
              <a:rPr lang="en-GB" sz="1800" i="0" dirty="0">
                <a:effectLst/>
                <a:highlight>
                  <a:srgbClr val="F5F5F5"/>
                </a:highlight>
                <a:latin typeface="Maiandra GD" panose="020E0502030308020204" pitchFamily="34" charset="0"/>
              </a:rPr>
              <a:t>lead healthy, active lives.</a:t>
            </a:r>
            <a:endParaRPr lang="en-US" dirty="0">
              <a:uFill>
                <a:solidFill>
                  <a:srgbClr val="000000"/>
                </a:solidFill>
              </a:uFill>
              <a:latin typeface="Maiandra GD" panose="020E0502030308020204" pitchFamily="34" charset="0"/>
            </a:endParaRPr>
          </a:p>
          <a:p>
            <a:pPr>
              <a:lnSpc>
                <a:spcPct val="90000"/>
              </a:lnSpc>
              <a:spcAft>
                <a:spcPts val="600"/>
              </a:spcAft>
            </a:pPr>
            <a:endParaRPr lang="en-US" dirty="0">
              <a:latin typeface="Maiandra GD" panose="020E0502030308020204" pitchFamily="34" charset="0"/>
            </a:endParaRPr>
          </a:p>
          <a:p>
            <a:pPr>
              <a:lnSpc>
                <a:spcPct val="90000"/>
              </a:lnSpc>
              <a:spcAft>
                <a:spcPts val="600"/>
              </a:spcAft>
            </a:pPr>
            <a:r>
              <a:rPr lang="en-US" dirty="0">
                <a:latin typeface="Maiandra GD"/>
              </a:rPr>
              <a:t>Staff at Glascote Academy create a positive attitude towards PE learning both inside and outside the classrooms and promote the expectation that all children can achieve highly through adaptive teaching.  Recall, repetition, modelling and practice are key facilitators used to support all children in their learning. Key vocabulary is an integral part of each unit of work, enabling children to have a greater understanding of important key concepts, ‘</a:t>
            </a:r>
            <a:r>
              <a:rPr lang="en-US" i="1" dirty="0">
                <a:latin typeface="Maiandra GD"/>
              </a:rPr>
              <a:t>Golden Threads’, </a:t>
            </a:r>
            <a:r>
              <a:rPr lang="en-US" dirty="0">
                <a:latin typeface="Maiandra GD"/>
              </a:rPr>
              <a:t>thus enabling them to communicate accurately about Physical Education.</a:t>
            </a:r>
          </a:p>
        </p:txBody>
      </p:sp>
      <p:grpSp>
        <p:nvGrpSpPr>
          <p:cNvPr id="18" name="Group 17">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9" name="Freeform: Shape 18">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logo for a school&#10;&#10;Description automatically generated">
            <a:extLst>
              <a:ext uri="{FF2B5EF4-FFF2-40B4-BE49-F238E27FC236}">
                <a16:creationId xmlns:a16="http://schemas.microsoft.com/office/drawing/2014/main" id="{156EF280-2E63-87B7-F7A4-AD6015863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1613" y="1954194"/>
            <a:ext cx="3473540" cy="3495252"/>
          </a:xfrm>
          <a:prstGeom prst="rect">
            <a:avLst/>
          </a:prstGeom>
        </p:spPr>
      </p:pic>
    </p:spTree>
    <p:extLst>
      <p:ext uri="{BB962C8B-B14F-4D97-AF65-F5344CB8AC3E}">
        <p14:creationId xmlns:p14="http://schemas.microsoft.com/office/powerpoint/2010/main" val="1424648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0">
            <a:extLst>
              <a:ext uri="{FF2B5EF4-FFF2-40B4-BE49-F238E27FC236}">
                <a16:creationId xmlns:a16="http://schemas.microsoft.com/office/drawing/2014/main" id="{B1160AAC-E2BC-79B8-3170-1831A88CE08D}"/>
              </a:ext>
            </a:extLst>
          </p:cNvPr>
          <p:cNvGraphicFramePr>
            <a:graphicFrameLocks noGrp="1"/>
          </p:cNvGraphicFramePr>
          <p:nvPr>
            <p:extLst>
              <p:ext uri="{D42A27DB-BD31-4B8C-83A1-F6EECF244321}">
                <p14:modId xmlns:p14="http://schemas.microsoft.com/office/powerpoint/2010/main" val="3853314927"/>
              </p:ext>
            </p:extLst>
          </p:nvPr>
        </p:nvGraphicFramePr>
        <p:xfrm>
          <a:off x="709173" y="2792361"/>
          <a:ext cx="10981382" cy="3941739"/>
        </p:xfrm>
        <a:graphic>
          <a:graphicData uri="http://schemas.openxmlformats.org/drawingml/2006/table">
            <a:tbl>
              <a:tblPr firstRow="1" bandRow="1">
                <a:tableStyleId>{2D5ABB26-0587-4C30-8999-92F81FD0307C}</a:tableStyleId>
              </a:tblPr>
              <a:tblGrid>
                <a:gridCol w="10981382">
                  <a:extLst>
                    <a:ext uri="{9D8B030D-6E8A-4147-A177-3AD203B41FA5}">
                      <a16:colId xmlns:a16="http://schemas.microsoft.com/office/drawing/2014/main" val="20000"/>
                    </a:ext>
                  </a:extLst>
                </a:gridCol>
              </a:tblGrid>
              <a:tr h="280553">
                <a:tc>
                  <a:txBody>
                    <a:bodyPr/>
                    <a:lstStyle/>
                    <a:p>
                      <a:pPr marL="71755" algn="just">
                        <a:lnSpc>
                          <a:spcPct val="100000"/>
                        </a:lnSpc>
                        <a:spcBef>
                          <a:spcPts val="350"/>
                        </a:spcBef>
                      </a:pPr>
                      <a:r>
                        <a:rPr sz="1600" b="1" spc="-50">
                          <a:solidFill>
                            <a:srgbClr val="FFFFFF"/>
                          </a:solidFill>
                          <a:latin typeface="Maiandra GD"/>
                          <a:cs typeface="Trebuchet MS"/>
                        </a:rPr>
                        <a:t>Key</a:t>
                      </a:r>
                      <a:r>
                        <a:rPr sz="1600" b="1" spc="-100">
                          <a:solidFill>
                            <a:srgbClr val="FFFFFF"/>
                          </a:solidFill>
                          <a:latin typeface="Maiandra GD"/>
                          <a:cs typeface="Trebuchet MS"/>
                        </a:rPr>
                        <a:t> </a:t>
                      </a:r>
                      <a:r>
                        <a:rPr sz="1600" b="1">
                          <a:solidFill>
                            <a:srgbClr val="FFFFFF"/>
                          </a:solidFill>
                          <a:latin typeface="Maiandra GD"/>
                          <a:cs typeface="Trebuchet MS"/>
                        </a:rPr>
                        <a:t>Stage</a:t>
                      </a:r>
                      <a:r>
                        <a:rPr sz="1600" b="1" spc="-95">
                          <a:solidFill>
                            <a:srgbClr val="FFFFFF"/>
                          </a:solidFill>
                          <a:latin typeface="Maiandra GD"/>
                          <a:cs typeface="Trebuchet MS"/>
                        </a:rPr>
                        <a:t> </a:t>
                      </a:r>
                      <a:r>
                        <a:rPr sz="1600" b="1" spc="-45">
                          <a:solidFill>
                            <a:srgbClr val="FFFFFF"/>
                          </a:solidFill>
                          <a:latin typeface="Maiandra GD"/>
                          <a:cs typeface="Trebuchet MS"/>
                        </a:rPr>
                        <a:t>National</a:t>
                      </a:r>
                      <a:r>
                        <a:rPr sz="1600" b="1" spc="-95">
                          <a:solidFill>
                            <a:srgbClr val="FFFFFF"/>
                          </a:solidFill>
                          <a:latin typeface="Maiandra GD"/>
                          <a:cs typeface="Trebuchet MS"/>
                        </a:rPr>
                        <a:t> </a:t>
                      </a:r>
                      <a:r>
                        <a:rPr sz="1600" b="1" spc="-50">
                          <a:solidFill>
                            <a:srgbClr val="FFFFFF"/>
                          </a:solidFill>
                          <a:latin typeface="Maiandra GD"/>
                          <a:cs typeface="Trebuchet MS"/>
                        </a:rPr>
                        <a:t>Curriculum</a:t>
                      </a:r>
                      <a:r>
                        <a:rPr sz="1600" b="1" spc="-100">
                          <a:solidFill>
                            <a:srgbClr val="FFFFFF"/>
                          </a:solidFill>
                          <a:latin typeface="Maiandra GD"/>
                          <a:cs typeface="Trebuchet MS"/>
                        </a:rPr>
                        <a:t> </a:t>
                      </a:r>
                      <a:r>
                        <a:rPr sz="1600" b="1" spc="-10">
                          <a:solidFill>
                            <a:srgbClr val="FFFFFF"/>
                          </a:solidFill>
                          <a:latin typeface="Maiandra GD"/>
                          <a:cs typeface="Trebuchet MS"/>
                        </a:rPr>
                        <a:t>Expectations</a:t>
                      </a:r>
                      <a:r>
                        <a:rPr lang="en-GB" sz="1600" b="1" spc="-10">
                          <a:solidFill>
                            <a:srgbClr val="FFFFFF"/>
                          </a:solidFill>
                          <a:latin typeface="Maiandra GD"/>
                          <a:cs typeface="Trebuchet MS"/>
                        </a:rPr>
                        <a:t>: PE</a:t>
                      </a:r>
                      <a:endParaRPr sz="1600">
                        <a:latin typeface="Maiandra GD" panose="020E0502030308020204" pitchFamily="34" charset="0"/>
                        <a:cs typeface="Trebuchet MS"/>
                      </a:endParaRPr>
                    </a:p>
                  </a:txBody>
                  <a:tcPr marL="0" marR="0" marT="33161"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solidFill>
                      <a:srgbClr val="002060"/>
                    </a:solidFill>
                  </a:tcPr>
                </a:tc>
                <a:extLst>
                  <a:ext uri="{0D108BD9-81ED-4DB2-BD59-A6C34878D82A}">
                    <a16:rowId xmlns:a16="http://schemas.microsoft.com/office/drawing/2014/main" val="10000"/>
                  </a:ext>
                </a:extLst>
              </a:tr>
              <a:tr h="3661186">
                <a:tc>
                  <a:txBody>
                    <a:bodyPr/>
                    <a:lstStyle/>
                    <a:p>
                      <a:pPr marL="142875" indent="0" algn="l">
                        <a:lnSpc>
                          <a:spcPct val="100000"/>
                        </a:lnSpc>
                        <a:spcBef>
                          <a:spcPts val="600"/>
                        </a:spcBef>
                        <a:buNone/>
                        <a:tabLst>
                          <a:tab pos="288290" algn="l"/>
                        </a:tabLst>
                      </a:pPr>
                      <a:r>
                        <a:rPr lang="en-US" sz="1800" b="1" dirty="0">
                          <a:latin typeface="Maiandra GD" panose="020E0502030308020204" pitchFamily="34" charset="0"/>
                        </a:rPr>
                        <a:t>Key stage 1:</a:t>
                      </a:r>
                    </a:p>
                    <a:p>
                      <a:pPr rtl="0" fontAlgn="base"/>
                      <a:r>
                        <a:rPr lang="en-GB" sz="1050" b="0" i="0" kern="1200" dirty="0">
                          <a:solidFill>
                            <a:schemeClr val="tx1"/>
                          </a:solidFill>
                          <a:effectLst/>
                          <a:latin typeface="+mn-lt"/>
                          <a:ea typeface="+mn-ea"/>
                          <a:cs typeface="+mn-cs"/>
                        </a:rPr>
                        <a:t>Pupils should develop fundamental movement skills, become increasingly competent and confident and access a broad range of opportunities to extend their agility, balance and coordination, individually and with others. They should be able to engage in competitive (both against self and against others) and co-operative physical activities, in a range of increasingly challenging situations. ​</a:t>
                      </a:r>
                    </a:p>
                    <a:p>
                      <a:pPr rtl="0" fontAlgn="base"/>
                      <a:r>
                        <a:rPr lang="en-GB" sz="1050" b="0" i="0" kern="1200" dirty="0">
                          <a:solidFill>
                            <a:schemeClr val="tx1"/>
                          </a:solidFill>
                          <a:effectLst/>
                          <a:latin typeface="+mn-lt"/>
                          <a:ea typeface="+mn-ea"/>
                          <a:cs typeface="+mn-cs"/>
                        </a:rPr>
                        <a:t>Pupils should be taught to: ​</a:t>
                      </a:r>
                    </a:p>
                    <a:p>
                      <a:pPr rtl="0" fontAlgn="base"/>
                      <a:r>
                        <a:rPr lang="en-GB" sz="1050" b="0" i="0" kern="1200" dirty="0">
                          <a:solidFill>
                            <a:schemeClr val="tx1"/>
                          </a:solidFill>
                          <a:effectLst/>
                          <a:latin typeface="+mn-lt"/>
                          <a:ea typeface="+mn-ea"/>
                          <a:cs typeface="+mn-cs"/>
                        </a:rPr>
                        <a:t> master basic movements including running, jumping, throwing and catching, as well as developing balance, agility and co-ordination, and begin to apply these in a range of activities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participate in team games, developing simple tactics for attacking and defending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perform dances using simple movement patterns. </a:t>
                      </a:r>
                      <a:endParaRPr lang="en-US" sz="1800" b="1" dirty="0">
                        <a:latin typeface="Maiandra GD" panose="020E0502030308020204" pitchFamily="34" charset="0"/>
                      </a:endParaRPr>
                    </a:p>
                    <a:p>
                      <a:pPr marL="142875" indent="0" algn="l">
                        <a:lnSpc>
                          <a:spcPct val="100000"/>
                        </a:lnSpc>
                        <a:spcBef>
                          <a:spcPts val="600"/>
                        </a:spcBef>
                        <a:buNone/>
                        <a:tabLst>
                          <a:tab pos="288290" algn="l"/>
                        </a:tabLst>
                      </a:pPr>
                      <a:r>
                        <a:rPr lang="en-US" sz="1800" b="1" dirty="0">
                          <a:latin typeface="Maiandra GD" panose="020E0502030308020204" pitchFamily="34" charset="0"/>
                        </a:rPr>
                        <a:t>Key stage 2:</a:t>
                      </a:r>
                    </a:p>
                    <a:p>
                      <a:pPr rtl="0" fontAlgn="base"/>
                      <a:r>
                        <a:rPr lang="en-GB" sz="1050" b="0" i="0" kern="1200" dirty="0">
                          <a:solidFill>
                            <a:schemeClr val="tx1"/>
                          </a:solidFill>
                          <a:effectLst/>
                          <a:latin typeface="+mn-lt"/>
                          <a:ea typeface="+mn-ea"/>
                          <a:cs typeface="+mn-cs"/>
                        </a:rPr>
                        <a:t>Pupils should continue to apply and develop a broader range of skills, learning how to use them in different ways and to link them to make actions and sequences of movement. They should enjoy communicating, collaborating and competing with each other. They should develop an understanding of how to improve in different physical activities and sports and learn how to evaluate and recognise their own success. ​</a:t>
                      </a:r>
                    </a:p>
                    <a:p>
                      <a:pPr rtl="0" fontAlgn="base"/>
                      <a:r>
                        <a:rPr lang="en-GB" sz="1050" b="0" i="0" kern="1200" dirty="0">
                          <a:solidFill>
                            <a:schemeClr val="tx1"/>
                          </a:solidFill>
                          <a:effectLst/>
                          <a:latin typeface="+mn-lt"/>
                          <a:ea typeface="+mn-ea"/>
                          <a:cs typeface="+mn-cs"/>
                        </a:rPr>
                        <a:t>Pupils should be taught to: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 use running, jumping, throwing and catching in isolation and in combination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 play competitive games, modified where appropriate [for example, badminton, basketball, cricket, football, hockey, netball, rounders and tennis], and apply basic principles suitable for attacking and defending</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 develop flexibility, strength, technique, control and balance [for example, through athletics and gymnastics]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perform dances using a range of movement patterns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take part in outdoor and adventurous activity challenges both individually and within a team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 compare their performances with previous ones and demonstrate improvement to achieve their personal best</a:t>
                      </a:r>
                    </a:p>
                  </a:txBody>
                  <a:tcPr marL="0" marR="0" marT="29844"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tcPr>
                </a:tc>
                <a:extLst>
                  <a:ext uri="{0D108BD9-81ED-4DB2-BD59-A6C34878D82A}">
                    <a16:rowId xmlns:a16="http://schemas.microsoft.com/office/drawing/2014/main" val="10001"/>
                  </a:ext>
                </a:extLst>
              </a:tr>
            </a:tbl>
          </a:graphicData>
        </a:graphic>
      </p:graphicFrame>
      <p:graphicFrame>
        <p:nvGraphicFramePr>
          <p:cNvPr id="3" name="object 10">
            <a:extLst>
              <a:ext uri="{FF2B5EF4-FFF2-40B4-BE49-F238E27FC236}">
                <a16:creationId xmlns:a16="http://schemas.microsoft.com/office/drawing/2014/main" id="{25B1D817-5F9D-196E-3693-95AE375E0F84}"/>
              </a:ext>
            </a:extLst>
          </p:cNvPr>
          <p:cNvGraphicFramePr>
            <a:graphicFrameLocks noGrp="1"/>
          </p:cNvGraphicFramePr>
          <p:nvPr>
            <p:extLst>
              <p:ext uri="{D42A27DB-BD31-4B8C-83A1-F6EECF244321}">
                <p14:modId xmlns:p14="http://schemas.microsoft.com/office/powerpoint/2010/main" val="61043644"/>
              </p:ext>
            </p:extLst>
          </p:nvPr>
        </p:nvGraphicFramePr>
        <p:xfrm>
          <a:off x="709173" y="265472"/>
          <a:ext cx="10981382" cy="2468981"/>
        </p:xfrm>
        <a:graphic>
          <a:graphicData uri="http://schemas.openxmlformats.org/drawingml/2006/table">
            <a:tbl>
              <a:tblPr firstRow="1" bandRow="1">
                <a:tableStyleId>{2D5ABB26-0587-4C30-8999-92F81FD0307C}</a:tableStyleId>
              </a:tblPr>
              <a:tblGrid>
                <a:gridCol w="10981382">
                  <a:extLst>
                    <a:ext uri="{9D8B030D-6E8A-4147-A177-3AD203B41FA5}">
                      <a16:colId xmlns:a16="http://schemas.microsoft.com/office/drawing/2014/main" val="20000"/>
                    </a:ext>
                  </a:extLst>
                </a:gridCol>
              </a:tblGrid>
              <a:tr h="266084">
                <a:tc>
                  <a:txBody>
                    <a:bodyPr/>
                    <a:lstStyle/>
                    <a:p>
                      <a:pPr marL="71755">
                        <a:lnSpc>
                          <a:spcPct val="100000"/>
                        </a:lnSpc>
                        <a:spcBef>
                          <a:spcPts val="350"/>
                        </a:spcBef>
                      </a:pPr>
                      <a:r>
                        <a:rPr lang="en-GB" sz="1600" b="1" spc="-50">
                          <a:solidFill>
                            <a:srgbClr val="FFFFFF"/>
                          </a:solidFill>
                          <a:latin typeface="Maiandra GD"/>
                          <a:cs typeface="Trebuchet MS"/>
                        </a:rPr>
                        <a:t>EYFS  </a:t>
                      </a:r>
                      <a:endParaRPr sz="1600">
                        <a:latin typeface="Maiandra GD" panose="020E0502030308020204" pitchFamily="34" charset="0"/>
                        <a:cs typeface="Trebuchet MS"/>
                      </a:endParaRPr>
                    </a:p>
                  </a:txBody>
                  <a:tcPr marL="0" marR="0" marT="33161"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solidFill>
                      <a:srgbClr val="002060"/>
                    </a:solidFill>
                  </a:tcPr>
                </a:tc>
                <a:extLst>
                  <a:ext uri="{0D108BD9-81ED-4DB2-BD59-A6C34878D82A}">
                    <a16:rowId xmlns:a16="http://schemas.microsoft.com/office/drawing/2014/main" val="10000"/>
                  </a:ext>
                </a:extLst>
              </a:tr>
              <a:tr h="2191980">
                <a:tc>
                  <a:txBody>
                    <a:bodyPr/>
                    <a:lstStyle/>
                    <a:p>
                      <a:pPr rtl="0" fontAlgn="base"/>
                      <a:r>
                        <a:rPr lang="en-GB" sz="1050" b="1" i="0" kern="1200" dirty="0">
                          <a:solidFill>
                            <a:schemeClr val="tx1"/>
                          </a:solidFill>
                          <a:effectLst/>
                          <a:latin typeface="+mn-lt"/>
                          <a:ea typeface="+mn-ea"/>
                          <a:cs typeface="+mn-cs"/>
                        </a:rPr>
                        <a:t>PSED</a:t>
                      </a:r>
                      <a:r>
                        <a:rPr lang="en-GB" sz="1050" b="0" i="0" kern="1200" dirty="0">
                          <a:solidFill>
                            <a:schemeClr val="tx1"/>
                          </a:solidFill>
                          <a:effectLst/>
                          <a:latin typeface="+mn-lt"/>
                          <a:ea typeface="+mn-ea"/>
                          <a:cs typeface="+mn-cs"/>
                        </a:rPr>
                        <a:t>​</a:t>
                      </a:r>
                    </a:p>
                    <a:p>
                      <a:pPr rtl="0" fontAlgn="base"/>
                      <a:r>
                        <a:rPr lang="en-GB" sz="1050" b="1" i="0" kern="1200" dirty="0">
                          <a:solidFill>
                            <a:schemeClr val="tx1"/>
                          </a:solidFill>
                          <a:effectLst/>
                          <a:latin typeface="+mn-lt"/>
                          <a:ea typeface="+mn-ea"/>
                          <a:cs typeface="+mn-cs"/>
                        </a:rPr>
                        <a:t>Managing self:</a:t>
                      </a:r>
                      <a:r>
                        <a:rPr lang="en-GB"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Be confident to try new activities and show independence, resilience and perseverance in the face of a challenge.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Explain the reasons for rules, know right from wrong and try to behave accordingly.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Manage their own basic hygiene and personal needs, including dressing. </a:t>
                      </a:r>
                      <a:r>
                        <a:rPr lang="en-US" sz="1050" b="0" i="0" kern="1200" dirty="0">
                          <a:solidFill>
                            <a:schemeClr val="tx1"/>
                          </a:solidFill>
                          <a:effectLst/>
                          <a:latin typeface="+mn-lt"/>
                          <a:ea typeface="+mn-ea"/>
                          <a:cs typeface="+mn-cs"/>
                        </a:rPr>
                        <a:t>​</a:t>
                      </a:r>
                    </a:p>
                    <a:p>
                      <a:pPr rtl="0" fontAlgn="base"/>
                      <a:r>
                        <a:rPr lang="en-GB" sz="1050" b="1" i="0" kern="1200" dirty="0">
                          <a:solidFill>
                            <a:schemeClr val="tx1"/>
                          </a:solidFill>
                          <a:effectLst/>
                          <a:latin typeface="+mn-lt"/>
                          <a:ea typeface="+mn-ea"/>
                          <a:cs typeface="+mn-cs"/>
                        </a:rPr>
                        <a:t>Building Relationships:</a:t>
                      </a:r>
                      <a:r>
                        <a:rPr lang="en-GB"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Work and play cooperatively and take turns with others.</a:t>
                      </a:r>
                      <a:r>
                        <a:rPr lang="en-US" sz="1050" b="0" i="0" kern="1200" dirty="0">
                          <a:solidFill>
                            <a:schemeClr val="tx1"/>
                          </a:solidFill>
                          <a:effectLst/>
                          <a:latin typeface="+mn-lt"/>
                          <a:ea typeface="+mn-ea"/>
                          <a:cs typeface="+mn-cs"/>
                        </a:rPr>
                        <a:t>​</a:t>
                      </a:r>
                    </a:p>
                    <a:p>
                      <a:pPr rtl="0" fontAlgn="base"/>
                      <a:r>
                        <a:rPr lang="en-GB" sz="1050" b="1" i="0" kern="1200" dirty="0">
                          <a:solidFill>
                            <a:schemeClr val="tx1"/>
                          </a:solidFill>
                          <a:effectLst/>
                          <a:latin typeface="+mn-lt"/>
                          <a:ea typeface="+mn-ea"/>
                          <a:cs typeface="+mn-cs"/>
                        </a:rPr>
                        <a:t>PD</a:t>
                      </a:r>
                      <a:r>
                        <a:rPr lang="en-GB"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Negotiate space and obstacles safely, with consideration for themselves and others.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Demonstrate strength, balance and coordination when playing. </a:t>
                      </a:r>
                      <a:r>
                        <a:rPr lang="en-US"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Move energetically, such as running, jumping, dancing, hopping, skipping and climbing. </a:t>
                      </a:r>
                      <a:r>
                        <a:rPr lang="en-US" sz="1050" b="0" i="0" kern="1200" dirty="0">
                          <a:solidFill>
                            <a:schemeClr val="tx1"/>
                          </a:solidFill>
                          <a:effectLst/>
                          <a:latin typeface="+mn-lt"/>
                          <a:ea typeface="+mn-ea"/>
                          <a:cs typeface="+mn-cs"/>
                        </a:rPr>
                        <a:t>​</a:t>
                      </a:r>
                    </a:p>
                    <a:p>
                      <a:pPr rtl="0" fontAlgn="base"/>
                      <a:r>
                        <a:rPr lang="en-GB" sz="1050" b="1" i="0" kern="1200" dirty="0">
                          <a:solidFill>
                            <a:schemeClr val="tx1"/>
                          </a:solidFill>
                          <a:effectLst/>
                          <a:latin typeface="+mn-lt"/>
                          <a:ea typeface="+mn-ea"/>
                          <a:cs typeface="+mn-cs"/>
                        </a:rPr>
                        <a:t>EAD</a:t>
                      </a:r>
                      <a:r>
                        <a:rPr lang="en-GB" sz="1050" b="0" i="0" kern="1200" dirty="0">
                          <a:solidFill>
                            <a:schemeClr val="tx1"/>
                          </a:solidFill>
                          <a:effectLst/>
                          <a:latin typeface="+mn-lt"/>
                          <a:ea typeface="+mn-ea"/>
                          <a:cs typeface="+mn-cs"/>
                        </a:rPr>
                        <a:t>​</a:t>
                      </a:r>
                    </a:p>
                    <a:p>
                      <a:pPr rtl="0" fontAlgn="base"/>
                      <a:r>
                        <a:rPr lang="en-GB" sz="1050" b="0" i="0" kern="1200" dirty="0">
                          <a:solidFill>
                            <a:schemeClr val="tx1"/>
                          </a:solidFill>
                          <a:effectLst/>
                          <a:latin typeface="+mn-lt"/>
                          <a:ea typeface="+mn-ea"/>
                          <a:cs typeface="+mn-cs"/>
                        </a:rPr>
                        <a:t>Perform songs, rhymes, poems and stories with others, and (when appropriate) try to move in time with music</a:t>
                      </a:r>
                      <a:endParaRPr lang="en-US" sz="1050" b="0" i="0" kern="1200" dirty="0">
                        <a:solidFill>
                          <a:schemeClr val="tx1"/>
                        </a:solidFill>
                        <a:effectLst/>
                        <a:latin typeface="+mn-lt"/>
                        <a:ea typeface="+mn-ea"/>
                        <a:cs typeface="+mn-cs"/>
                      </a:endParaRPr>
                    </a:p>
                  </a:txBody>
                  <a:tcPr marL="0" marR="0" marT="29844"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9512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14A7A13-8506-34BE-CBB1-87043210F1E4}"/>
              </a:ext>
            </a:extLst>
          </p:cNvPr>
          <p:cNvSpPr txBox="1"/>
          <p:nvPr/>
        </p:nvSpPr>
        <p:spPr>
          <a:xfrm>
            <a:off x="393346" y="1786334"/>
            <a:ext cx="5457116" cy="3353476"/>
          </a:xfrm>
          <a:prstGeom prst="rect">
            <a:avLst/>
          </a:prstGeom>
        </p:spPr>
        <p:txBody>
          <a:bodyPr vert="horz" lIns="91440" tIns="45720" rIns="91440" bIns="45720" rtlCol="0" anchor="t">
            <a:noAutofit/>
          </a:bodyPr>
          <a:lstStyle/>
          <a:p>
            <a:pPr>
              <a:lnSpc>
                <a:spcPct val="90000"/>
              </a:lnSpc>
              <a:defRPr/>
            </a:pPr>
            <a:r>
              <a:rPr lang="en-US" dirty="0">
                <a:latin typeface="Maiandra GD" panose="020E0502030308020204" pitchFamily="34" charset="0"/>
              </a:rPr>
              <a:t>At Glascote Academy, we are determined that teaching and learning in all subjects is driven by our curriculum intent.  Therefore, we monitor the impact of learning in each lesson through teacher </a:t>
            </a:r>
            <a:r>
              <a:rPr lang="en-US">
                <a:latin typeface="Maiandra GD" panose="020E0502030308020204" pitchFamily="34" charset="0"/>
              </a:rPr>
              <a:t>observations and discussions </a:t>
            </a:r>
            <a:r>
              <a:rPr lang="en-US" dirty="0">
                <a:latin typeface="Maiandra GD" panose="020E0502030308020204" pitchFamily="34" charset="0"/>
              </a:rPr>
              <a:t>which is evidenced in displays, and Curriculum Power Points.  </a:t>
            </a:r>
          </a:p>
          <a:p>
            <a:pPr marR="63340">
              <a:lnSpc>
                <a:spcPct val="90000"/>
              </a:lnSpc>
              <a:spcBef>
                <a:spcPts val="544"/>
              </a:spcBef>
              <a:spcAft>
                <a:spcPts val="544"/>
              </a:spcAft>
            </a:pPr>
            <a:endParaRPr lang="en-US" dirty="0">
              <a:latin typeface="Maiandra GD" panose="020E0502030308020204" pitchFamily="34" charset="0"/>
            </a:endParaRPr>
          </a:p>
          <a:p>
            <a:pPr marR="63340">
              <a:lnSpc>
                <a:spcPct val="90000"/>
              </a:lnSpc>
              <a:spcBef>
                <a:spcPts val="544"/>
              </a:spcBef>
              <a:spcAft>
                <a:spcPts val="544"/>
              </a:spcAft>
            </a:pPr>
            <a:r>
              <a:rPr lang="en-US" dirty="0">
                <a:latin typeface="Maiandra GD" panose="020E0502030308020204" pitchFamily="34" charset="0"/>
              </a:rPr>
              <a:t>Impact</a:t>
            </a:r>
            <a:r>
              <a:rPr lang="en-US" spc="32" dirty="0">
                <a:latin typeface="Maiandra GD" panose="020E0502030308020204" pitchFamily="34" charset="0"/>
              </a:rPr>
              <a:t> is also </a:t>
            </a:r>
            <a:r>
              <a:rPr lang="en-US" dirty="0">
                <a:latin typeface="Maiandra GD" panose="020E0502030308020204" pitchFamily="34" charset="0"/>
              </a:rPr>
              <a:t>measured</a:t>
            </a:r>
            <a:r>
              <a:rPr lang="en-US" spc="32" dirty="0">
                <a:latin typeface="Maiandra GD" panose="020E0502030308020204" pitchFamily="34" charset="0"/>
              </a:rPr>
              <a:t> at the end of a unit of work through:</a:t>
            </a:r>
          </a:p>
          <a:p>
            <a:pPr marL="285750" marR="63340" indent="-285750">
              <a:lnSpc>
                <a:spcPct val="90000"/>
              </a:lnSpc>
              <a:spcBef>
                <a:spcPts val="544"/>
              </a:spcBef>
              <a:spcAft>
                <a:spcPts val="544"/>
              </a:spcAft>
              <a:buFont typeface="Arial" panose="020B0604020202020204" pitchFamily="34" charset="0"/>
              <a:buChar char="•"/>
            </a:pPr>
            <a:r>
              <a:rPr lang="en-US" spc="32" dirty="0">
                <a:latin typeface="Maiandra GD" panose="020E0502030308020204" pitchFamily="34" charset="0"/>
              </a:rPr>
              <a:t>the use of subject specific Assessment One Notes</a:t>
            </a:r>
          </a:p>
          <a:p>
            <a:pPr marL="285750" marR="63340" indent="-285750">
              <a:lnSpc>
                <a:spcPct val="90000"/>
              </a:lnSpc>
              <a:spcBef>
                <a:spcPts val="544"/>
              </a:spcBef>
              <a:spcAft>
                <a:spcPts val="544"/>
              </a:spcAft>
              <a:buFont typeface="Arial" panose="020B0604020202020204" pitchFamily="34" charset="0"/>
              <a:buChar char="•"/>
            </a:pPr>
            <a:r>
              <a:rPr lang="en-US" dirty="0">
                <a:latin typeface="Maiandra GD" panose="020E0502030308020204" pitchFamily="34" charset="0"/>
              </a:rPr>
              <a:t>Internal and external picture building</a:t>
            </a:r>
          </a:p>
        </p:txBody>
      </p:sp>
      <p:grpSp>
        <p:nvGrpSpPr>
          <p:cNvPr id="18" name="Group 17">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9" name="Freeform: Shape 18">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F02463FF-918A-38B3-F6EB-3F94FFF79BCD}"/>
              </a:ext>
            </a:extLst>
          </p:cNvPr>
          <p:cNvSpPr txBox="1"/>
          <p:nvPr/>
        </p:nvSpPr>
        <p:spPr>
          <a:xfrm>
            <a:off x="331495" y="641551"/>
            <a:ext cx="5533781" cy="10946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kern="1200">
                <a:latin typeface="+mj-lt"/>
                <a:ea typeface="+mj-ea"/>
                <a:cs typeface="+mj-cs"/>
              </a:rPr>
              <a:t> IMPACT– Our approach  </a:t>
            </a:r>
          </a:p>
        </p:txBody>
      </p:sp>
      <p:pic>
        <p:nvPicPr>
          <p:cNvPr id="7" name="Picture 6">
            <a:extLst>
              <a:ext uri="{FF2B5EF4-FFF2-40B4-BE49-F238E27FC236}">
                <a16:creationId xmlns:a16="http://schemas.microsoft.com/office/drawing/2014/main" id="{9276F1C4-FB09-F7BC-DDD0-89F695133971}"/>
              </a:ext>
            </a:extLst>
          </p:cNvPr>
          <p:cNvPicPr>
            <a:picLocks noChangeAspect="1"/>
          </p:cNvPicPr>
          <p:nvPr/>
        </p:nvPicPr>
        <p:blipFill>
          <a:blip r:embed="rId2"/>
          <a:stretch>
            <a:fillRect/>
          </a:stretch>
        </p:blipFill>
        <p:spPr>
          <a:xfrm>
            <a:off x="7245375" y="2499503"/>
            <a:ext cx="4606839" cy="2721463"/>
          </a:xfrm>
          <a:prstGeom prst="rect">
            <a:avLst/>
          </a:prstGeom>
        </p:spPr>
      </p:pic>
    </p:spTree>
    <p:extLst>
      <p:ext uri="{BB962C8B-B14F-4D97-AF65-F5344CB8AC3E}">
        <p14:creationId xmlns:p14="http://schemas.microsoft.com/office/powerpoint/2010/main" val="36954790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54fb6f4-45d5-4f8f-9906-37fd3b19816c">
      <Terms xmlns="http://schemas.microsoft.com/office/infopath/2007/PartnerControls"/>
    </lcf76f155ced4ddcb4097134ff3c332f>
    <TaxCatchAll xmlns="2593daae-bf53-40a4-a152-03dba42a1c9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D27F78453FB494F9D45D0F11F8CAE44" ma:contentTypeVersion="18" ma:contentTypeDescription="Create a new document." ma:contentTypeScope="" ma:versionID="75b619b5abdcd6bf54f6d4393007418d">
  <xsd:schema xmlns:xsd="http://www.w3.org/2001/XMLSchema" xmlns:xs="http://www.w3.org/2001/XMLSchema" xmlns:p="http://schemas.microsoft.com/office/2006/metadata/properties" xmlns:ns2="054fb6f4-45d5-4f8f-9906-37fd3b19816c" xmlns:ns3="2593daae-bf53-40a4-a152-03dba42a1c98" targetNamespace="http://schemas.microsoft.com/office/2006/metadata/properties" ma:root="true" ma:fieldsID="31b6688917ee81f0a62cf012f7f16f9d" ns2:_="" ns3:_="">
    <xsd:import namespace="054fb6f4-45d5-4f8f-9906-37fd3b19816c"/>
    <xsd:import namespace="2593daae-bf53-40a4-a152-03dba42a1c9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4fb6f4-45d5-4f8f-9906-37fd3b1981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e895b9d-cc94-4414-96b2-f5f233899ced"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593daae-bf53-40a4-a152-03dba42a1c9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d9033bc-99b2-4a70-87d2-695598347a30}" ma:internalName="TaxCatchAll" ma:showField="CatchAllData" ma:web="2593daae-bf53-40a4-a152-03dba42a1c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099807C-1513-4FBF-B442-1D5B59986E1C}">
  <ds:schemaRefs>
    <ds:schemaRef ds:uri="http://schemas.microsoft.com/office/2006/documentManagement/types"/>
    <ds:schemaRef ds:uri="2593daae-bf53-40a4-a152-03dba42a1c98"/>
    <ds:schemaRef ds:uri="http://purl.org/dc/terms/"/>
    <ds:schemaRef ds:uri="http://schemas.openxmlformats.org/package/2006/metadata/core-properties"/>
    <ds:schemaRef ds:uri="http://purl.org/dc/elements/1.1/"/>
    <ds:schemaRef ds:uri="http://schemas.microsoft.com/office/infopath/2007/PartnerControls"/>
    <ds:schemaRef ds:uri="http://purl.org/dc/dcmitype/"/>
    <ds:schemaRef ds:uri="054fb6f4-45d5-4f8f-9906-37fd3b19816c"/>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E06E87E3-9F7A-4119-965C-A6F4E68B6B8E}">
  <ds:schemaRefs>
    <ds:schemaRef ds:uri="054fb6f4-45d5-4f8f-9906-37fd3b19816c"/>
    <ds:schemaRef ds:uri="2593daae-bf53-40a4-a152-03dba42a1c9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0D32EE3-F155-43AE-9B8B-8D820D59C9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TotalTime>
  <Words>1112</Words>
  <Application>Microsoft Office PowerPoint</Application>
  <PresentationFormat>Widescreen</PresentationFormat>
  <Paragraphs>80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Maiandra GD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Powell - Headteacher</dc:creator>
  <cp:lastModifiedBy>Michelle Powell - Headteacher</cp:lastModifiedBy>
  <cp:revision>1</cp:revision>
  <dcterms:created xsi:type="dcterms:W3CDTF">2024-05-30T11:57:57Z</dcterms:created>
  <dcterms:modified xsi:type="dcterms:W3CDTF">2024-07-14T16:08:05Z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0x0101008D27F78453FB494F9D45D0F11F8CAE44</vt:lpwstr>
  </property>
  <property fmtid="{D5CDD505-2E9C-101B-9397-08002B2CF9AE}" pid="3" name="MediaServiceImageTags">
    <vt:lpwstr/>
  </property>
</Properties>
</file>